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66" r:id="rId17"/>
    <p:sldId id="273" r:id="rId18"/>
    <p:sldId id="268" r:id="rId19"/>
    <p:sldId id="274" r:id="rId20"/>
    <p:sldId id="275" r:id="rId2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03:58:05.34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0,'3901'3901,"-3391"-3391,3153 3153,-3640-3639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03:59:21.44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0,'3901'3901,"-3391"-3391,3153 3153,-3640-3639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790581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037993" y="2368153"/>
            <a:ext cx="8827889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en-US" sz="3499" b="1" kern="0" spc="-10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백엔드 개발자가 가져야할 기본적인 클라우드 지식</a:t>
            </a:r>
            <a:endParaRPr lang="en-US" sz="3499" dirty="0"/>
          </a:p>
        </p:txBody>
      </p:sp>
      <p:sp>
        <p:nvSpPr>
          <p:cNvPr id="8" name="Text 5"/>
          <p:cNvSpPr/>
          <p:nvPr/>
        </p:nvSpPr>
        <p:spPr>
          <a:xfrm>
            <a:off x="2037993" y="325683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037993" y="3862149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037993" y="4467463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2037993" y="5072777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037993" y="5678091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2037993" y="6283404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                                                                                                                                        DevOps 팀 리드멘티 지승민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/>
          <p:nvPr/>
        </p:nvSpPr>
        <p:spPr>
          <a:xfrm>
            <a:off x="682529" y="47016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CD Workflow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4450913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704381-72B8-254B-9EA5-5B3006D3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45" y="1618924"/>
            <a:ext cx="9568031" cy="56639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FFFFFF"/>
          </a:solidFill>
          <a:ln w="13335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515"/>
            <a:ext cx="14630400" cy="82309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27948" y="456069"/>
            <a:ext cx="4292918" cy="670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82"/>
              </a:lnSpc>
              <a:buNone/>
            </a:pPr>
            <a:r>
              <a:rPr lang="en-US" sz="4225" b="1" kern="0" spc="-12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CD YML</a:t>
            </a:r>
            <a:endParaRPr lang="en-US" sz="4225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A58AB25B-BA69-C81F-C76C-707C696BDBAD}"/>
              </a:ext>
            </a:extLst>
          </p:cNvPr>
          <p:cNvSpPr/>
          <p:nvPr/>
        </p:nvSpPr>
        <p:spPr>
          <a:xfrm>
            <a:off x="9459757" y="2348906"/>
            <a:ext cx="2735937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7"/>
              </a:lnSpc>
              <a:buNone/>
            </a:pPr>
            <a:r>
              <a:rPr lang="en-US" sz="2101" b="1" kern="0" spc="-63" dirty="0">
                <a:solidFill>
                  <a:srgbClr val="000000"/>
                </a:solidFill>
                <a:latin typeface="Inter" pitchFamily="34" charset="0"/>
              </a:rPr>
              <a:t>EC2</a:t>
            </a:r>
            <a:r>
              <a:rPr lang="ko-KR" altLang="en-US" sz="2101" b="1" kern="0" spc="-63" dirty="0">
                <a:solidFill>
                  <a:srgbClr val="000000"/>
                </a:solidFill>
                <a:latin typeface="Inter" pitchFamily="34" charset="0"/>
              </a:rPr>
              <a:t> 접속 및 컨테이너 배포</a:t>
            </a:r>
            <a:endParaRPr lang="en-US" sz="210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B782D36-EF00-6C28-801E-D0D6ED4D3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295" y="3446274"/>
            <a:ext cx="5683610" cy="176042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6B3E15A-AD92-40A4-8B72-64F640D46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348" y="2983695"/>
            <a:ext cx="5012757" cy="2874614"/>
          </a:xfrm>
          <a:prstGeom prst="rect">
            <a:avLst/>
          </a:prstGeom>
        </p:spPr>
      </p:pic>
      <p:sp>
        <p:nvSpPr>
          <p:cNvPr id="14" name="Text 4">
            <a:extLst>
              <a:ext uri="{FF2B5EF4-FFF2-40B4-BE49-F238E27FC236}">
                <a16:creationId xmlns:a16="http://schemas.microsoft.com/office/drawing/2014/main" id="{CFDFBF64-AA92-EEEB-6F39-ACE9CA16CB12}"/>
              </a:ext>
            </a:extLst>
          </p:cNvPr>
          <p:cNvSpPr/>
          <p:nvPr/>
        </p:nvSpPr>
        <p:spPr>
          <a:xfrm>
            <a:off x="1993941" y="2354438"/>
            <a:ext cx="2735937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7"/>
              </a:lnSpc>
              <a:buNone/>
            </a:pPr>
            <a:r>
              <a:rPr lang="ko-KR" altLang="en-US" sz="2101" b="1" kern="0" spc="-63" dirty="0" err="1">
                <a:solidFill>
                  <a:srgbClr val="000000"/>
                </a:solidFill>
                <a:latin typeface="Inter" pitchFamily="34" charset="0"/>
              </a:rPr>
              <a:t>도커</a:t>
            </a:r>
            <a:r>
              <a:rPr lang="ko-KR" altLang="en-US" sz="2101" b="1" kern="0" spc="-63" dirty="0">
                <a:solidFill>
                  <a:srgbClr val="000000"/>
                </a:solidFill>
                <a:latin typeface="Inter" pitchFamily="34" charset="0"/>
              </a:rPr>
              <a:t> 이미지 빌드 및 배포</a:t>
            </a:r>
            <a:endParaRPr lang="en-US" sz="21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38255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 이미지 경량화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2410182"/>
            <a:ext cx="10554414" cy="921782"/>
          </a:xfrm>
          <a:prstGeom prst="roundRect">
            <a:avLst>
              <a:gd name="adj" fmla="val 1084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3" y="2744867"/>
            <a:ext cx="277654" cy="22217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759988" y="2665571"/>
            <a:ext cx="961024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기본 이미지 변경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2037993" y="3581876"/>
            <a:ext cx="10554414" cy="921782"/>
          </a:xfrm>
          <a:prstGeom prst="roundRect">
            <a:avLst>
              <a:gd name="adj" fmla="val 1084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3" y="3916561"/>
            <a:ext cx="277654" cy="22217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759988" y="3837265"/>
            <a:ext cx="961024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명령어 체이닝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2037993" y="4753570"/>
            <a:ext cx="10554414" cy="921782"/>
          </a:xfrm>
          <a:prstGeom prst="roundRect">
            <a:avLst>
              <a:gd name="adj" fmla="val 1084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3" y="5088255"/>
            <a:ext cx="277654" cy="22217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759988" y="5008959"/>
            <a:ext cx="961024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불필요한 파일 제거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2037993" y="5925264"/>
            <a:ext cx="10554414" cy="921782"/>
          </a:xfrm>
          <a:prstGeom prst="roundRect">
            <a:avLst>
              <a:gd name="adj" fmla="val 1084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3" y="6259949"/>
            <a:ext cx="277654" cy="22217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2759988" y="6180653"/>
            <a:ext cx="961024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추가 패키지 최적화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04906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기본 이미지 변경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076688"/>
            <a:ext cx="7715250" cy="3551992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037993" y="5878592"/>
            <a:ext cx="10554414" cy="1301829"/>
          </a:xfrm>
          <a:prstGeom prst="roundRect">
            <a:avLst>
              <a:gd name="adj" fmla="val 7681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2051804" y="5892403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/>
          <p:nvPr/>
        </p:nvSpPr>
        <p:spPr>
          <a:xfrm>
            <a:off x="2273975" y="6033254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AS-IS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7541181" y="6033254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TO-BE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2051804" y="6529507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9"/>
          <p:cNvSpPr/>
          <p:nvPr/>
        </p:nvSpPr>
        <p:spPr>
          <a:xfrm>
            <a:off x="2273975" y="667035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ubuntu:20.04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7541181" y="667035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python:3.8-slim-buster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FFFFF"/>
          </a:solidFill>
          <a:ln w="12740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3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435543" y="564952"/>
            <a:ext cx="4109085" cy="6419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56"/>
              </a:lnSpc>
              <a:buNone/>
            </a:pPr>
            <a:r>
              <a:rPr lang="en-US" sz="4044" b="1" kern="0" spc="-12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명령어 체이닝</a:t>
            </a:r>
            <a:endParaRPr lang="en-US" sz="404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43" y="1515070"/>
            <a:ext cx="7191018" cy="4386143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435543" y="6132314"/>
            <a:ext cx="9759196" cy="1535073"/>
          </a:xfrm>
          <a:prstGeom prst="roundRect">
            <a:avLst>
              <a:gd name="adj" fmla="val 6023"/>
            </a:avLst>
          </a:prstGeom>
          <a:noFill/>
          <a:ln w="1274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2448282" y="6145054"/>
            <a:ext cx="9733717" cy="59043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/>
          <p:nvPr/>
        </p:nvSpPr>
        <p:spPr>
          <a:xfrm>
            <a:off x="2653784" y="6275903"/>
            <a:ext cx="4452223" cy="328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AS-IS</a:t>
            </a:r>
            <a:endParaRPr lang="en-US" sz="1618" dirty="0"/>
          </a:p>
        </p:txBody>
      </p:sp>
      <p:sp>
        <p:nvSpPr>
          <p:cNvPr id="11" name="Text 7"/>
          <p:cNvSpPr/>
          <p:nvPr/>
        </p:nvSpPr>
        <p:spPr>
          <a:xfrm>
            <a:off x="7524393" y="6275903"/>
            <a:ext cx="4452223" cy="328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TO-BE</a:t>
            </a:r>
            <a:endParaRPr lang="en-US" sz="1618" dirty="0"/>
          </a:p>
        </p:txBody>
      </p:sp>
      <p:sp>
        <p:nvSpPr>
          <p:cNvPr id="12" name="Shape 8"/>
          <p:cNvSpPr/>
          <p:nvPr/>
        </p:nvSpPr>
        <p:spPr>
          <a:xfrm>
            <a:off x="2448282" y="6735485"/>
            <a:ext cx="9733717" cy="9191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9"/>
          <p:cNvSpPr/>
          <p:nvPr/>
        </p:nvSpPr>
        <p:spPr>
          <a:xfrm>
            <a:off x="2653784" y="6866334"/>
            <a:ext cx="4452223" cy="657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각각의 명령어가 별도의 RUN에 존재하기 때문에 각각의 명령어가 별도의 레이어를 생성</a:t>
            </a:r>
            <a:endParaRPr lang="en-US" sz="1618" dirty="0"/>
          </a:p>
        </p:txBody>
      </p:sp>
      <p:sp>
        <p:nvSpPr>
          <p:cNvPr id="14" name="Text 10"/>
          <p:cNvSpPr/>
          <p:nvPr/>
        </p:nvSpPr>
        <p:spPr>
          <a:xfrm>
            <a:off x="7524393" y="6866334"/>
            <a:ext cx="4452223" cy="328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Run 명령어는 하나의 체이닝으로 구성</a:t>
            </a:r>
            <a:endParaRPr lang="en-US" sz="16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FFFFF"/>
          </a:solidFill>
          <a:ln w="12502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138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45794" y="552212"/>
            <a:ext cx="4016216" cy="627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41"/>
              </a:lnSpc>
              <a:buNone/>
            </a:pPr>
            <a:r>
              <a:rPr lang="en-US" sz="3953" b="1" kern="0" spc="-11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경량화 결과</a:t>
            </a:r>
            <a:endParaRPr lang="en-US" sz="3953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94" y="1480899"/>
            <a:ext cx="9538692" cy="421540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545794" y="5922169"/>
            <a:ext cx="9538692" cy="1757005"/>
          </a:xfrm>
          <a:prstGeom prst="roundRect">
            <a:avLst>
              <a:gd name="adj" fmla="val 5143"/>
            </a:avLst>
          </a:prstGeom>
          <a:noFill/>
          <a:ln w="12502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2558296" y="5934670"/>
            <a:ext cx="9513689" cy="5773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/>
          <p:nvPr/>
        </p:nvSpPr>
        <p:spPr>
          <a:xfrm>
            <a:off x="2759154" y="6062663"/>
            <a:ext cx="4351496" cy="321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AS-IS</a:t>
            </a:r>
            <a:endParaRPr lang="en-US" sz="1581" dirty="0"/>
          </a:p>
        </p:txBody>
      </p:sp>
      <p:sp>
        <p:nvSpPr>
          <p:cNvPr id="11" name="Text 7"/>
          <p:cNvSpPr/>
          <p:nvPr/>
        </p:nvSpPr>
        <p:spPr>
          <a:xfrm>
            <a:off x="7519749" y="6062663"/>
            <a:ext cx="4351496" cy="321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TO-BE</a:t>
            </a:r>
            <a:endParaRPr lang="en-US" sz="1581" dirty="0"/>
          </a:p>
        </p:txBody>
      </p:sp>
      <p:sp>
        <p:nvSpPr>
          <p:cNvPr id="12" name="Shape 8"/>
          <p:cNvSpPr/>
          <p:nvPr/>
        </p:nvSpPr>
        <p:spPr>
          <a:xfrm>
            <a:off x="2558296" y="6512004"/>
            <a:ext cx="9513689" cy="57733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9"/>
          <p:cNvSpPr/>
          <p:nvPr/>
        </p:nvSpPr>
        <p:spPr>
          <a:xfrm>
            <a:off x="2759154" y="6639997"/>
            <a:ext cx="4351496" cy="321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size : 1.66GB</a:t>
            </a:r>
            <a:endParaRPr lang="en-US" sz="1581" dirty="0"/>
          </a:p>
        </p:txBody>
      </p:sp>
      <p:sp>
        <p:nvSpPr>
          <p:cNvPr id="14" name="Text 10"/>
          <p:cNvSpPr/>
          <p:nvPr/>
        </p:nvSpPr>
        <p:spPr>
          <a:xfrm>
            <a:off x="7519749" y="6639997"/>
            <a:ext cx="4351496" cy="321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1.33GB</a:t>
            </a:r>
            <a:endParaRPr lang="en-US" sz="1581" dirty="0"/>
          </a:p>
        </p:txBody>
      </p:sp>
      <p:sp>
        <p:nvSpPr>
          <p:cNvPr id="15" name="Shape 11"/>
          <p:cNvSpPr/>
          <p:nvPr/>
        </p:nvSpPr>
        <p:spPr>
          <a:xfrm>
            <a:off x="2558296" y="7089338"/>
            <a:ext cx="9513689" cy="5773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2"/>
          <p:cNvSpPr/>
          <p:nvPr/>
        </p:nvSpPr>
        <p:spPr>
          <a:xfrm>
            <a:off x="2759154" y="7217331"/>
            <a:ext cx="4351496" cy="321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time: 396s</a:t>
            </a:r>
            <a:endParaRPr lang="en-US" sz="1581" dirty="0"/>
          </a:p>
        </p:txBody>
      </p:sp>
      <p:sp>
        <p:nvSpPr>
          <p:cNvPr id="17" name="Text 13"/>
          <p:cNvSpPr/>
          <p:nvPr/>
        </p:nvSpPr>
        <p:spPr>
          <a:xfrm>
            <a:off x="7519749" y="7217331"/>
            <a:ext cx="4351496" cy="321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time: 136s</a:t>
            </a:r>
            <a:endParaRPr lang="en-US" sz="15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343620"/>
            <a:ext cx="97385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Actions Workflow 분리 및 추상화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2371249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2037993" y="2976563"/>
            <a:ext cx="10554414" cy="921782"/>
          </a:xfrm>
          <a:prstGeom prst="roundRect">
            <a:avLst>
              <a:gd name="adj" fmla="val 1084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3" y="3311247"/>
            <a:ext cx="277654" cy="2221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759988" y="3231952"/>
            <a:ext cx="961024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같은 리포지토리 내의 Workflow를 여러 yml 파일로 분리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2037993" y="4148257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2037993" y="4753570"/>
            <a:ext cx="10554414" cy="921782"/>
          </a:xfrm>
          <a:prstGeom prst="roundRect">
            <a:avLst>
              <a:gd name="adj" fmla="val 1084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3" y="5088255"/>
            <a:ext cx="277654" cy="22217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759988" y="5008959"/>
            <a:ext cx="961024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서로 다른 리포지토리의 공통된 작업을 하나의 리포지토리 Workflow에서 관리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2037993" y="5925264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2037993" y="653057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3"/>
          <p:cNvSpPr/>
          <p:nvPr/>
        </p:nvSpPr>
        <p:spPr>
          <a:xfrm>
            <a:off x="2037993" y="622697"/>
            <a:ext cx="83568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같은 리포지토리 내의 Workflow 분리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388" y="1648361"/>
            <a:ext cx="6707624" cy="391620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037993" y="5816441"/>
            <a:ext cx="10554414" cy="1790462"/>
          </a:xfrm>
          <a:prstGeom prst="roundRect">
            <a:avLst>
              <a:gd name="adj" fmla="val 5585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2051804" y="5830253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/>
          <p:nvPr/>
        </p:nvSpPr>
        <p:spPr>
          <a:xfrm>
            <a:off x="2273975" y="5971103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AS-IS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7541181" y="5971103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TO-BE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2051804" y="6467356"/>
            <a:ext cx="10526792" cy="112573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9"/>
          <p:cNvSpPr/>
          <p:nvPr/>
        </p:nvSpPr>
        <p:spPr>
          <a:xfrm>
            <a:off x="2273975" y="6608207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release-publish.yml에서 모두 관리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7541181" y="6608207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deploy-demo.yml 분리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7541181" y="7096839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추후 다른 파일 분리 예정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2458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3"/>
          <p:cNvSpPr/>
          <p:nvPr/>
        </p:nvSpPr>
        <p:spPr>
          <a:xfrm>
            <a:off x="2062282" y="608171"/>
            <a:ext cx="9710499" cy="691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42"/>
              </a:lnSpc>
              <a:buNone/>
            </a:pPr>
            <a:r>
              <a:rPr lang="en-US" sz="435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Actions Workflow 분리 및 추상화</a:t>
            </a:r>
            <a:endParaRPr lang="en-US" sz="435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48" y="1716644"/>
            <a:ext cx="6054566" cy="3607832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062282" y="5487591"/>
            <a:ext cx="10505718" cy="2136696"/>
          </a:xfrm>
          <a:prstGeom prst="roundRect">
            <a:avLst>
              <a:gd name="adj" fmla="val 4658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2076093" y="5501402"/>
            <a:ext cx="10478095" cy="6343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/>
          <p:nvPr/>
        </p:nvSpPr>
        <p:spPr>
          <a:xfrm>
            <a:off x="2297311" y="5641658"/>
            <a:ext cx="4792980" cy="3538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AS-IS</a:t>
            </a:r>
            <a:endParaRPr lang="en-US" sz="1742" dirty="0"/>
          </a:p>
        </p:txBody>
      </p:sp>
      <p:sp>
        <p:nvSpPr>
          <p:cNvPr id="11" name="Text 7"/>
          <p:cNvSpPr/>
          <p:nvPr/>
        </p:nvSpPr>
        <p:spPr>
          <a:xfrm>
            <a:off x="7540109" y="5641658"/>
            <a:ext cx="4792980" cy="3538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TO-BE</a:t>
            </a:r>
            <a:endParaRPr lang="en-US" sz="1742" dirty="0"/>
          </a:p>
        </p:txBody>
      </p:sp>
      <p:sp>
        <p:nvSpPr>
          <p:cNvPr id="12" name="Shape 8"/>
          <p:cNvSpPr/>
          <p:nvPr/>
        </p:nvSpPr>
        <p:spPr>
          <a:xfrm>
            <a:off x="2076093" y="6135767"/>
            <a:ext cx="10478095" cy="147470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9"/>
          <p:cNvSpPr/>
          <p:nvPr/>
        </p:nvSpPr>
        <p:spPr>
          <a:xfrm>
            <a:off x="2297311" y="6276023"/>
            <a:ext cx="4792980" cy="7077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모든 리포지토리 PR Workflow에서 커밋 메시지를 체크하는 로직이 들어가있음</a:t>
            </a:r>
            <a:endParaRPr lang="en-US" sz="1742" dirty="0"/>
          </a:p>
        </p:txBody>
      </p:sp>
      <p:sp>
        <p:nvSpPr>
          <p:cNvPr id="14" name="Text 10"/>
          <p:cNvSpPr/>
          <p:nvPr/>
        </p:nvSpPr>
        <p:spPr>
          <a:xfrm>
            <a:off x="7540109" y="6276023"/>
            <a:ext cx="4792980" cy="7077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.github 리포지토리에서 커밋 메시지 체크 workflow를 생성한 후 관리</a:t>
            </a:r>
            <a:endParaRPr lang="en-US" sz="1742" dirty="0"/>
          </a:p>
        </p:txBody>
      </p:sp>
      <p:sp>
        <p:nvSpPr>
          <p:cNvPr id="15" name="Text 11"/>
          <p:cNvSpPr/>
          <p:nvPr/>
        </p:nvSpPr>
        <p:spPr>
          <a:xfrm>
            <a:off x="7540109" y="7116366"/>
            <a:ext cx="4792980" cy="3538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86"/>
              </a:lnSpc>
              <a:buNone/>
            </a:pPr>
            <a:endParaRPr lang="en-US" sz="17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3">
            <a:extLst>
              <a:ext uri="{FF2B5EF4-FFF2-40B4-BE49-F238E27FC236}">
                <a16:creationId xmlns:a16="http://schemas.microsoft.com/office/drawing/2014/main" id="{79B9FECA-B1ED-3611-77E7-9F41C8825596}"/>
              </a:ext>
            </a:extLst>
          </p:cNvPr>
          <p:cNvSpPr/>
          <p:nvPr/>
        </p:nvSpPr>
        <p:spPr>
          <a:xfrm>
            <a:off x="448635" y="479080"/>
            <a:ext cx="9710499" cy="691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42"/>
              </a:lnSpc>
              <a:buNone/>
            </a:pPr>
            <a:r>
              <a:rPr lang="en-US" altLang="ko-KR" sz="435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</a:rPr>
              <a:t>JIB </a:t>
            </a:r>
            <a:r>
              <a:rPr lang="ko-KR" altLang="en-US" sz="435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</a:rPr>
              <a:t>를 통한 이미지 빌드</a:t>
            </a:r>
            <a:endParaRPr lang="en-US" sz="4354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C23D111-8299-7AA5-6743-3DF8B0D8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30" y="2684628"/>
            <a:ext cx="3079888" cy="3647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C955B5FF-101E-76B3-F52F-910BD23A43BC}"/>
                  </a:ext>
                </a:extLst>
              </p14:cNvPr>
              <p14:cNvContentPartPr/>
              <p14:nvPr/>
            </p14:nvContentPartPr>
            <p14:xfrm>
              <a:off x="5659560" y="2958353"/>
              <a:ext cx="2915322" cy="2915322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C955B5FF-101E-76B3-F52F-910BD23A43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926" y="2850365"/>
                <a:ext cx="3022950" cy="3130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1A2609A1-05A7-89B5-EDBF-34745EAC87A6}"/>
                  </a:ext>
                </a:extLst>
              </p14:cNvPr>
              <p14:cNvContentPartPr/>
              <p14:nvPr/>
            </p14:nvContentPartPr>
            <p14:xfrm rot="16200000">
              <a:off x="5659560" y="2958353"/>
              <a:ext cx="2915322" cy="2915322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1A2609A1-05A7-89B5-EDBF-34745EAC87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5605926" y="2850365"/>
                <a:ext cx="3022950" cy="31309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81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801910" y="1226344"/>
            <a:ext cx="44410" cy="5776793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"/>
          <p:cNvSpPr/>
          <p:nvPr/>
        </p:nvSpPr>
        <p:spPr>
          <a:xfrm>
            <a:off x="5074027" y="1631692"/>
            <a:ext cx="0" cy="4441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/>
          <p:cNvSpPr/>
          <p:nvPr/>
        </p:nvSpPr>
        <p:spPr>
          <a:xfrm>
            <a:off x="4574084" y="14039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4742438" y="1445657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5268397" y="1448514"/>
            <a:ext cx="85288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OSSCA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552718" y="2053828"/>
            <a:ext cx="824448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FosslightHub 2022 멘티 및 2023 리드 멘티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5074027" y="3631347"/>
            <a:ext cx="0" cy="4441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2" name="Shape 9"/>
          <p:cNvSpPr/>
          <p:nvPr/>
        </p:nvSpPr>
        <p:spPr>
          <a:xfrm>
            <a:off x="4574084" y="34036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4723388" y="3445312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5268397" y="3448169"/>
            <a:ext cx="85288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동아리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552718" y="4053483"/>
            <a:ext cx="824448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UMC 3기 부원 및 4기 학교 리더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5552718" y="4426625"/>
            <a:ext cx="824448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CloudClub 3기 부원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5074027" y="5631001"/>
            <a:ext cx="0" cy="4441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5"/>
          <p:cNvSpPr/>
          <p:nvPr/>
        </p:nvSpPr>
        <p:spPr>
          <a:xfrm>
            <a:off x="4574084" y="5403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6"/>
          <p:cNvSpPr/>
          <p:nvPr/>
        </p:nvSpPr>
        <p:spPr>
          <a:xfrm>
            <a:off x="4719578" y="5444966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5268397" y="5447824"/>
            <a:ext cx="85288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교육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5552718" y="6053138"/>
            <a:ext cx="8244483" cy="2843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39"/>
              </a:lnSpc>
              <a:buSzPct val="100000"/>
              <a:buChar char="•"/>
            </a:pPr>
            <a:r>
              <a:rPr lang="en-US" sz="1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네이버부스트캠프 8기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3">
            <a:extLst>
              <a:ext uri="{FF2B5EF4-FFF2-40B4-BE49-F238E27FC236}">
                <a16:creationId xmlns:a16="http://schemas.microsoft.com/office/drawing/2014/main" id="{79B9FECA-B1ED-3611-77E7-9F41C8825596}"/>
              </a:ext>
            </a:extLst>
          </p:cNvPr>
          <p:cNvSpPr/>
          <p:nvPr/>
        </p:nvSpPr>
        <p:spPr>
          <a:xfrm>
            <a:off x="5569274" y="3769221"/>
            <a:ext cx="9710499" cy="691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42"/>
              </a:lnSpc>
              <a:buNone/>
            </a:pPr>
            <a:r>
              <a:rPr lang="ko-KR" altLang="en-US" sz="4354" dirty="0"/>
              <a:t>감사합니다</a:t>
            </a:r>
            <a:endParaRPr lang="en-US" sz="4354" dirty="0"/>
          </a:p>
        </p:txBody>
      </p:sp>
    </p:spTree>
    <p:extLst>
      <p:ext uri="{BB962C8B-B14F-4D97-AF65-F5344CB8AC3E}">
        <p14:creationId xmlns:p14="http://schemas.microsoft.com/office/powerpoint/2010/main" val="379310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00203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목차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9103" y="2029658"/>
            <a:ext cx="44410" cy="5197793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2621220" y="2465606"/>
            <a:ext cx="0" cy="4441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2121277" y="223789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2289631" y="2279571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2815590" y="2251829"/>
            <a:ext cx="34367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스프링 서버 배포 자동화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3170992" y="2918222"/>
            <a:ext cx="942141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도커, 컨테이너 기반 가상화 기술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3170992" y="3406854"/>
            <a:ext cx="942141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Actions, Github이 제공하는 CI/CD 기술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3170992" y="3895487"/>
            <a:ext cx="942141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도커와 Github Actions를 통한 스프링 서버 배포 자동화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621220" y="5175587"/>
            <a:ext cx="0" cy="4441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2"/>
          <p:cNvSpPr/>
          <p:nvPr/>
        </p:nvSpPr>
        <p:spPr>
          <a:xfrm>
            <a:off x="2121277" y="49478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 w="13811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Text 13"/>
          <p:cNvSpPr/>
          <p:nvPr/>
        </p:nvSpPr>
        <p:spPr>
          <a:xfrm>
            <a:off x="2270581" y="4989552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4"/>
          <p:cNvSpPr/>
          <p:nvPr/>
        </p:nvSpPr>
        <p:spPr>
          <a:xfrm>
            <a:off x="2815590" y="4961811"/>
            <a:ext cx="40215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DevOps 팀이 하는 기여는?</a:t>
            </a:r>
            <a:endParaRPr lang="en-US" sz="2624" dirty="0"/>
          </a:p>
        </p:txBody>
      </p:sp>
      <p:sp>
        <p:nvSpPr>
          <p:cNvPr id="17" name="Text 15"/>
          <p:cNvSpPr/>
          <p:nvPr/>
        </p:nvSpPr>
        <p:spPr>
          <a:xfrm>
            <a:off x="3170992" y="5628203"/>
            <a:ext cx="942141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 이미지 경량화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3170992" y="6116836"/>
            <a:ext cx="942141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Actions Workflow 분리 및 추상화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3170992" y="6605468"/>
            <a:ext cx="942141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JIB, 효율적인 도커 이미지 생성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7958" y="692348"/>
            <a:ext cx="452592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도커의 3가지 키워드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067163"/>
            <a:ext cx="3295888" cy="329588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352794" y="564070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가상화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037993" y="6279356"/>
            <a:ext cx="32958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2037993" y="6834664"/>
            <a:ext cx="32958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067163"/>
            <a:ext cx="3296007" cy="329600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981938" y="564082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이미지</a:t>
            </a:r>
            <a:endParaRPr lang="en-US" sz="2624" dirty="0"/>
          </a:p>
        </p:txBody>
      </p:sp>
      <p:sp>
        <p:nvSpPr>
          <p:cNvPr id="13" name="Text 8"/>
          <p:cNvSpPr/>
          <p:nvPr/>
        </p:nvSpPr>
        <p:spPr>
          <a:xfrm>
            <a:off x="5667137" y="6279475"/>
            <a:ext cx="329600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067163"/>
            <a:ext cx="3296007" cy="329600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611201" y="564082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컨테이너</a:t>
            </a:r>
            <a:endParaRPr lang="en-US" sz="2624" dirty="0"/>
          </a:p>
        </p:txBody>
      </p:sp>
      <p:sp>
        <p:nvSpPr>
          <p:cNvPr id="16" name="Text 10"/>
          <p:cNvSpPr/>
          <p:nvPr/>
        </p:nvSpPr>
        <p:spPr>
          <a:xfrm>
            <a:off x="9296400" y="6279475"/>
            <a:ext cx="329600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/>
          <p:nvPr/>
        </p:nvSpPr>
        <p:spPr>
          <a:xfrm>
            <a:off x="876167" y="79734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 프로세스</a:t>
            </a:r>
            <a:endParaRPr lang="en-US" sz="4374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54DE6B9-EE71-BED2-2B45-EB8FA2D9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671" y="1491722"/>
            <a:ext cx="12193057" cy="588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3"/>
          <p:cNvSpPr/>
          <p:nvPr/>
        </p:nvSpPr>
        <p:spPr>
          <a:xfrm>
            <a:off x="650256" y="755473"/>
            <a:ext cx="70076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도커 컴포즈, 멀티 컨테이너 구성</a:t>
            </a:r>
            <a:endParaRPr lang="en-US" sz="4374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A553A4E-1147-77C3-CEF9-BD0018038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6" y="2251079"/>
            <a:ext cx="12914265" cy="37274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335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44566" y="588169"/>
            <a:ext cx="9152930" cy="667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en-US" sz="4203" b="1" kern="0" spc="-12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Fosslight Hub는 도커를 어떻게 사용할까?</a:t>
            </a:r>
            <a:endParaRPr lang="en-US" sz="4203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66" y="1575435"/>
            <a:ext cx="4910495" cy="491049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331845" y="6752749"/>
            <a:ext cx="2735937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7"/>
              </a:lnSpc>
              <a:buNone/>
            </a:pPr>
            <a:r>
              <a:rPr lang="en-US" sz="2101" b="1" kern="0" spc="-6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Fosslight Hub 도커 파일</a:t>
            </a:r>
            <a:endParaRPr lang="en-US" sz="2101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20" y="1575435"/>
            <a:ext cx="4910614" cy="49106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82332" y="6752868"/>
            <a:ext cx="3496389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7"/>
              </a:lnSpc>
              <a:buNone/>
            </a:pPr>
            <a:r>
              <a:rPr lang="en-US" sz="2101" b="1" kern="0" spc="-6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Fosslight Hub 도커 컴포즈 파일</a:t>
            </a:r>
            <a:endParaRPr lang="en-US" sz="2101" dirty="0"/>
          </a:p>
        </p:txBody>
      </p:sp>
      <p:sp>
        <p:nvSpPr>
          <p:cNvPr id="11" name="Text 6"/>
          <p:cNvSpPr/>
          <p:nvPr/>
        </p:nvSpPr>
        <p:spPr>
          <a:xfrm>
            <a:off x="7475220" y="7299841"/>
            <a:ext cx="4910614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0"/>
              </a:lnSpc>
              <a:buNone/>
            </a:pPr>
            <a:r>
              <a:rPr lang="en-US" sz="168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maria DB, mail-server, web(DockerFile)</a:t>
            </a:r>
            <a:endParaRPr lang="en-US" sz="16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512808"/>
            <a:ext cx="73891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Actions의 3가지 키워드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27486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2206347" y="2790349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279034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760107" y="3429000"/>
            <a:ext cx="98323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빌드 및 테스트 자동화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2148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 9"/>
          <p:cNvSpPr/>
          <p:nvPr/>
        </p:nvSpPr>
        <p:spPr>
          <a:xfrm>
            <a:off x="2187297" y="4256484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2760107" y="425648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CD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2760107" y="4895136"/>
            <a:ext cx="98323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배포 자동화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2037993" y="5680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3"/>
          <p:cNvSpPr/>
          <p:nvPr/>
        </p:nvSpPr>
        <p:spPr>
          <a:xfrm>
            <a:off x="2183487" y="5722620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2760107" y="5722620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Workflow</a:t>
            </a:r>
            <a:endParaRPr lang="en-US" sz="2624" dirty="0"/>
          </a:p>
        </p:txBody>
      </p:sp>
      <p:sp>
        <p:nvSpPr>
          <p:cNvPr id="18" name="Text 15"/>
          <p:cNvSpPr/>
          <p:nvPr/>
        </p:nvSpPr>
        <p:spPr>
          <a:xfrm>
            <a:off x="2760107" y="6361271"/>
            <a:ext cx="98323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CI/CD를 정의한 YML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706445"/>
          </a:xfrm>
          <a:prstGeom prst="rect">
            <a:avLst/>
          </a:prstGeom>
          <a:solidFill>
            <a:srgbClr val="FFFFFF"/>
          </a:solidFill>
          <a:ln w="9644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70644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85324" y="663626"/>
            <a:ext cx="3110746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437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 Workflow</a:t>
            </a:r>
            <a:endParaRPr lang="en-US" sz="4370" dirty="0"/>
          </a:p>
        </p:txBody>
      </p:sp>
      <p:sp>
        <p:nvSpPr>
          <p:cNvPr id="7" name="Shape 4"/>
          <p:cNvSpPr/>
          <p:nvPr/>
        </p:nvSpPr>
        <p:spPr>
          <a:xfrm>
            <a:off x="5081125" y="1534058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5200486" y="1534058"/>
            <a:ext cx="1112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837" dirty="0"/>
          </a:p>
        </p:txBody>
      </p:sp>
      <p:sp>
        <p:nvSpPr>
          <p:cNvPr id="9" name="Text 6"/>
          <p:cNvSpPr/>
          <p:nvPr/>
        </p:nvSpPr>
        <p:spPr>
          <a:xfrm>
            <a:off x="5431050" y="1544395"/>
            <a:ext cx="2664262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Commit Message</a:t>
            </a:r>
            <a:endParaRPr lang="en-US" sz="1837" dirty="0"/>
          </a:p>
        </p:txBody>
      </p:sp>
      <p:sp>
        <p:nvSpPr>
          <p:cNvPr id="11" name="Shape 8"/>
          <p:cNvSpPr/>
          <p:nvPr/>
        </p:nvSpPr>
        <p:spPr>
          <a:xfrm>
            <a:off x="5081125" y="1955353"/>
            <a:ext cx="5258969" cy="2127889"/>
          </a:xfrm>
          <a:prstGeom prst="roundRect">
            <a:avLst>
              <a:gd name="adj" fmla="val 1429"/>
            </a:avLst>
          </a:prstGeom>
          <a:solidFill>
            <a:srgbClr val="ECEDF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2" name="Text 9"/>
          <p:cNvSpPr/>
          <p:nvPr/>
        </p:nvSpPr>
        <p:spPr>
          <a:xfrm>
            <a:off x="5177986" y="2031240"/>
            <a:ext cx="6587133" cy="1398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check-commit-message: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name: Check Commit Message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</p:txBody>
      </p:sp>
      <p:sp>
        <p:nvSpPr>
          <p:cNvPr id="13" name="Shape 10"/>
          <p:cNvSpPr/>
          <p:nvPr/>
        </p:nvSpPr>
        <p:spPr>
          <a:xfrm>
            <a:off x="994739" y="4111188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1"/>
          <p:cNvSpPr/>
          <p:nvPr/>
        </p:nvSpPr>
        <p:spPr>
          <a:xfrm>
            <a:off x="1095049" y="4114990"/>
            <a:ext cx="14930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837" dirty="0"/>
          </a:p>
        </p:txBody>
      </p:sp>
      <p:sp>
        <p:nvSpPr>
          <p:cNvPr id="15" name="Text 12"/>
          <p:cNvSpPr/>
          <p:nvPr/>
        </p:nvSpPr>
        <p:spPr>
          <a:xfrm>
            <a:off x="1344664" y="4127119"/>
            <a:ext cx="18664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</a:t>
            </a:r>
            <a:endParaRPr lang="en-US" sz="1837" dirty="0"/>
          </a:p>
        </p:txBody>
      </p:sp>
      <p:sp>
        <p:nvSpPr>
          <p:cNvPr id="17" name="Shape 14"/>
          <p:cNvSpPr/>
          <p:nvPr/>
        </p:nvSpPr>
        <p:spPr>
          <a:xfrm>
            <a:off x="994739" y="4620067"/>
            <a:ext cx="4997270" cy="2051016"/>
          </a:xfrm>
          <a:prstGeom prst="roundRect">
            <a:avLst>
              <a:gd name="adj" fmla="val 1429"/>
            </a:avLst>
          </a:prstGeom>
          <a:solidFill>
            <a:srgbClr val="ECEDF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5"/>
          <p:cNvSpPr/>
          <p:nvPr/>
        </p:nvSpPr>
        <p:spPr>
          <a:xfrm>
            <a:off x="994739" y="4663525"/>
            <a:ext cx="6587133" cy="1398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build: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runs-on: ubuntu-latest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</p:txBody>
      </p:sp>
      <p:sp>
        <p:nvSpPr>
          <p:cNvPr id="19" name="Shape 16"/>
          <p:cNvSpPr/>
          <p:nvPr/>
        </p:nvSpPr>
        <p:spPr>
          <a:xfrm>
            <a:off x="7859675" y="5063945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964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7"/>
          <p:cNvSpPr/>
          <p:nvPr/>
        </p:nvSpPr>
        <p:spPr>
          <a:xfrm>
            <a:off x="7956175" y="5071314"/>
            <a:ext cx="1569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837" dirty="0"/>
          </a:p>
        </p:txBody>
      </p:sp>
      <p:sp>
        <p:nvSpPr>
          <p:cNvPr id="21" name="Text 18"/>
          <p:cNvSpPr/>
          <p:nvPr/>
        </p:nvSpPr>
        <p:spPr>
          <a:xfrm>
            <a:off x="8209600" y="5063132"/>
            <a:ext cx="18664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837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</a:t>
            </a:r>
            <a:endParaRPr lang="en-US" sz="1837" dirty="0"/>
          </a:p>
        </p:txBody>
      </p:sp>
      <p:sp>
        <p:nvSpPr>
          <p:cNvPr id="23" name="Shape 20"/>
          <p:cNvSpPr/>
          <p:nvPr/>
        </p:nvSpPr>
        <p:spPr>
          <a:xfrm>
            <a:off x="7829576" y="5533125"/>
            <a:ext cx="5365342" cy="2051016"/>
          </a:xfrm>
          <a:prstGeom prst="roundRect">
            <a:avLst>
              <a:gd name="adj" fmla="val 1429"/>
            </a:avLst>
          </a:prstGeom>
          <a:solidFill>
            <a:srgbClr val="ECEDF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4" name="Text 21"/>
          <p:cNvSpPr/>
          <p:nvPr/>
        </p:nvSpPr>
        <p:spPr>
          <a:xfrm>
            <a:off x="7904697" y="5540790"/>
            <a:ext cx="4541608" cy="1398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test: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runs-on: ubuntu-latest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  <a:p>
            <a:pPr marL="0" indent="0">
              <a:lnSpc>
                <a:spcPts val="2204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highlight>
                  <a:srgbClr val="ECEDF8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...</a:t>
            </a:r>
            <a:endParaRPr lang="en-US" sz="1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385</Words>
  <Application>Microsoft Office PowerPoint</Application>
  <PresentationFormat>사용자 지정</PresentationFormat>
  <Paragraphs>125</Paragraphs>
  <Slides>20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Inter</vt:lpstr>
      <vt:lpstr>맑은 고딕</vt:lpstr>
      <vt:lpstr>Arial</vt:lpstr>
      <vt:lpstr>Calibri</vt:lpstr>
      <vt:lpstr>Consolas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</cp:lastModifiedBy>
  <cp:revision>20</cp:revision>
  <dcterms:created xsi:type="dcterms:W3CDTF">2023-08-27T12:03:54Z</dcterms:created>
  <dcterms:modified xsi:type="dcterms:W3CDTF">2023-08-30T05:07:40Z</dcterms:modified>
</cp:coreProperties>
</file>