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4" r:id="rId1"/>
  </p:sldMasterIdLst>
  <p:notesMasterIdLst>
    <p:notesMasterId r:id="rId23"/>
  </p:notesMasterIdLst>
  <p:sldIdLst>
    <p:sldId id="256" r:id="rId2"/>
    <p:sldId id="292" r:id="rId3"/>
    <p:sldId id="259" r:id="rId4"/>
    <p:sldId id="283" r:id="rId5"/>
    <p:sldId id="288" r:id="rId6"/>
    <p:sldId id="286" r:id="rId7"/>
    <p:sldId id="257" r:id="rId8"/>
    <p:sldId id="285" r:id="rId9"/>
    <p:sldId id="287" r:id="rId10"/>
    <p:sldId id="267" r:id="rId11"/>
    <p:sldId id="260" r:id="rId12"/>
    <p:sldId id="261" r:id="rId13"/>
    <p:sldId id="264" r:id="rId14"/>
    <p:sldId id="265" r:id="rId15"/>
    <p:sldId id="263" r:id="rId16"/>
    <p:sldId id="289" r:id="rId17"/>
    <p:sldId id="290" r:id="rId18"/>
    <p:sldId id="291" r:id="rId19"/>
    <p:sldId id="268" r:id="rId20"/>
    <p:sldId id="284" r:id="rId21"/>
    <p:sldId id="280" r:id="rId22"/>
  </p:sldIdLst>
  <p:sldSz cx="18288000" cy="10287000"/>
  <p:notesSz cx="6858000" cy="9144000"/>
  <p:embeddedFontLst>
    <p:embeddedFont>
      <p:font typeface="맑은 고딕" panose="020B0503020000020004" pitchFamily="34" charset="-127"/>
      <p:regular r:id="rId24"/>
      <p:bold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E688"/>
    <a:srgbClr val="5F8565"/>
    <a:srgbClr val="55B067"/>
    <a:srgbClr val="FE4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6197" autoAdjust="0"/>
  </p:normalViewPr>
  <p:slideViewPr>
    <p:cSldViewPr>
      <p:cViewPr varScale="1">
        <p:scale>
          <a:sx n="81" d="100"/>
          <a:sy n="81" d="100"/>
        </p:scale>
        <p:origin x="200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35666-5128-CD4E-A290-0C8BADE4F2B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0"/>
      <dgm:spPr/>
    </dgm:pt>
    <dgm:pt modelId="{02F68EA4-AA5A-8849-8AAF-78A039D7D6CD}" type="pres">
      <dgm:prSet presAssocID="{1EE35666-5128-CD4E-A290-0C8BADE4F2BE}" presName="Name0" presStyleCnt="0">
        <dgm:presLayoutVars>
          <dgm:dir/>
          <dgm:resizeHandles val="exact"/>
        </dgm:presLayoutVars>
      </dgm:prSet>
      <dgm:spPr/>
    </dgm:pt>
  </dgm:ptLst>
  <dgm:cxnLst>
    <dgm:cxn modelId="{215CC1F1-F346-0E4C-A5B6-B96A2C52A234}" type="presOf" srcId="{1EE35666-5128-CD4E-A290-0C8BADE4F2BE}" destId="{02F68EA4-AA5A-8849-8AAF-78A039D7D6C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B1DD2-33E2-5D40-9016-554ADC51E999}" type="doc">
      <dgm:prSet loTypeId="urn:microsoft.com/office/officeart/2005/8/layout/hChevron3" loCatId="" qsTypeId="urn:microsoft.com/office/officeart/2005/8/quickstyle/3d4" qsCatId="3D" csTypeId="urn:microsoft.com/office/officeart/2005/8/colors/accent1_2" csCatId="accent1" phldr="1"/>
      <dgm:spPr/>
    </dgm:pt>
    <dgm:pt modelId="{24FAB93C-B253-7041-8645-9AF8664D7F77}">
      <dgm:prSet phldrT="[텍스트]"/>
      <dgm:spPr/>
      <dgm:t>
        <a:bodyPr/>
        <a:lstStyle/>
        <a:p>
          <a:pPr latinLnBrk="1"/>
          <a:r>
            <a:rPr lang="ko-KR" altLang="en-US" dirty="0"/>
            <a:t>스터디</a:t>
          </a:r>
        </a:p>
      </dgm:t>
    </dgm:pt>
    <dgm:pt modelId="{12F846BD-366F-C648-9ADA-5EBEDABC8FF6}" type="parTrans" cxnId="{E90A8694-6CA2-6442-8E94-A2FE881D7234}">
      <dgm:prSet/>
      <dgm:spPr/>
      <dgm:t>
        <a:bodyPr/>
        <a:lstStyle/>
        <a:p>
          <a:pPr latinLnBrk="1"/>
          <a:endParaRPr lang="ko-KR" altLang="en-US"/>
        </a:p>
      </dgm:t>
    </dgm:pt>
    <dgm:pt modelId="{9FA7F910-95D5-8E48-B63E-7B4A3185C5EC}" type="sibTrans" cxnId="{E90A8694-6CA2-6442-8E94-A2FE881D7234}">
      <dgm:prSet/>
      <dgm:spPr/>
      <dgm:t>
        <a:bodyPr/>
        <a:lstStyle/>
        <a:p>
          <a:pPr latinLnBrk="1"/>
          <a:endParaRPr lang="ko-KR" altLang="en-US"/>
        </a:p>
      </dgm:t>
    </dgm:pt>
    <dgm:pt modelId="{658BBC0A-6E7B-1740-B620-E412629B751B}">
      <dgm:prSet phldrT="[텍스트]"/>
      <dgm:spPr/>
      <dgm:t>
        <a:bodyPr/>
        <a:lstStyle/>
        <a:p>
          <a:pPr latinLnBrk="1"/>
          <a:r>
            <a:rPr lang="en-US" altLang="ko-KR" dirty="0"/>
            <a:t>IT</a:t>
          </a:r>
          <a:r>
            <a:rPr lang="ko-KR" altLang="en-US" dirty="0"/>
            <a:t>동아리</a:t>
          </a:r>
        </a:p>
      </dgm:t>
    </dgm:pt>
    <dgm:pt modelId="{212AD41D-DC6E-4E40-960B-2B3CBF9195AA}" type="parTrans" cxnId="{93BAE84E-7749-6F4F-BDEC-817201CFB1D7}">
      <dgm:prSet/>
      <dgm:spPr/>
      <dgm:t>
        <a:bodyPr/>
        <a:lstStyle/>
        <a:p>
          <a:pPr latinLnBrk="1"/>
          <a:endParaRPr lang="ko-KR" altLang="en-US"/>
        </a:p>
      </dgm:t>
    </dgm:pt>
    <dgm:pt modelId="{25DE7BA1-3BC3-B346-A43B-15B574BABB51}" type="sibTrans" cxnId="{93BAE84E-7749-6F4F-BDEC-817201CFB1D7}">
      <dgm:prSet/>
      <dgm:spPr/>
      <dgm:t>
        <a:bodyPr/>
        <a:lstStyle/>
        <a:p>
          <a:pPr latinLnBrk="1"/>
          <a:endParaRPr lang="ko-KR" altLang="en-US"/>
        </a:p>
      </dgm:t>
    </dgm:pt>
    <dgm:pt modelId="{1B7AFA83-4460-AC4C-8A62-D3093E94643C}">
      <dgm:prSet phldrT="[텍스트]"/>
      <dgm:spPr/>
      <dgm:t>
        <a:bodyPr/>
        <a:lstStyle/>
        <a:p>
          <a:pPr latinLnBrk="1"/>
          <a:r>
            <a:rPr lang="en-US" altLang="ko-KR" dirty="0"/>
            <a:t>OSSCA</a:t>
          </a:r>
          <a:endParaRPr lang="ko-KR" altLang="en-US" dirty="0"/>
        </a:p>
      </dgm:t>
    </dgm:pt>
    <dgm:pt modelId="{9FB5D382-9BA8-5345-89C5-3EC00532D2F1}" type="parTrans" cxnId="{27FAE999-3375-B840-82D7-0CAC942F2799}">
      <dgm:prSet/>
      <dgm:spPr/>
      <dgm:t>
        <a:bodyPr/>
        <a:lstStyle/>
        <a:p>
          <a:pPr latinLnBrk="1"/>
          <a:endParaRPr lang="ko-KR" altLang="en-US"/>
        </a:p>
      </dgm:t>
    </dgm:pt>
    <dgm:pt modelId="{BCD55B13-EABA-B941-B45E-58562EA1F388}" type="sibTrans" cxnId="{27FAE999-3375-B840-82D7-0CAC942F2799}">
      <dgm:prSet/>
      <dgm:spPr/>
      <dgm:t>
        <a:bodyPr/>
        <a:lstStyle/>
        <a:p>
          <a:pPr latinLnBrk="1"/>
          <a:endParaRPr lang="ko-KR" altLang="en-US"/>
        </a:p>
      </dgm:t>
    </dgm:pt>
    <dgm:pt modelId="{DC586933-6AA3-BE44-A689-6699AAB24F7F}" type="pres">
      <dgm:prSet presAssocID="{570B1DD2-33E2-5D40-9016-554ADC51E999}" presName="Name0" presStyleCnt="0">
        <dgm:presLayoutVars>
          <dgm:dir/>
          <dgm:resizeHandles val="exact"/>
        </dgm:presLayoutVars>
      </dgm:prSet>
      <dgm:spPr/>
    </dgm:pt>
    <dgm:pt modelId="{AF1BC143-3160-C842-B2CA-52DA9F0AA38C}" type="pres">
      <dgm:prSet presAssocID="{24FAB93C-B253-7041-8645-9AF8664D7F77}" presName="parTxOnly" presStyleLbl="node1" presStyleIdx="0" presStyleCnt="3">
        <dgm:presLayoutVars>
          <dgm:bulletEnabled val="1"/>
        </dgm:presLayoutVars>
      </dgm:prSet>
      <dgm:spPr/>
    </dgm:pt>
    <dgm:pt modelId="{03063C92-4D40-0340-9722-0BBD21AB823D}" type="pres">
      <dgm:prSet presAssocID="{9FA7F910-95D5-8E48-B63E-7B4A3185C5EC}" presName="parSpace" presStyleCnt="0"/>
      <dgm:spPr/>
    </dgm:pt>
    <dgm:pt modelId="{E57BE62C-86D1-F240-A91C-5FCD9FB73524}" type="pres">
      <dgm:prSet presAssocID="{658BBC0A-6E7B-1740-B620-E412629B751B}" presName="parTxOnly" presStyleLbl="node1" presStyleIdx="1" presStyleCnt="3" custLinFactNeighborX="-4087">
        <dgm:presLayoutVars>
          <dgm:bulletEnabled val="1"/>
        </dgm:presLayoutVars>
      </dgm:prSet>
      <dgm:spPr/>
    </dgm:pt>
    <dgm:pt modelId="{1367DE93-DEC7-304B-957B-77DF121CF417}" type="pres">
      <dgm:prSet presAssocID="{25DE7BA1-3BC3-B346-A43B-15B574BABB51}" presName="parSpace" presStyleCnt="0"/>
      <dgm:spPr/>
    </dgm:pt>
    <dgm:pt modelId="{8943734E-0948-0E46-892F-906F07D226CC}" type="pres">
      <dgm:prSet presAssocID="{1B7AFA83-4460-AC4C-8A62-D3093E94643C}" presName="parTxOnly" presStyleLbl="node1" presStyleIdx="2" presStyleCnt="3" custLinFactNeighborX="-11674">
        <dgm:presLayoutVars>
          <dgm:bulletEnabled val="1"/>
        </dgm:presLayoutVars>
      </dgm:prSet>
      <dgm:spPr/>
    </dgm:pt>
  </dgm:ptLst>
  <dgm:cxnLst>
    <dgm:cxn modelId="{93BAE84E-7749-6F4F-BDEC-817201CFB1D7}" srcId="{570B1DD2-33E2-5D40-9016-554ADC51E999}" destId="{658BBC0A-6E7B-1740-B620-E412629B751B}" srcOrd="1" destOrd="0" parTransId="{212AD41D-DC6E-4E40-960B-2B3CBF9195AA}" sibTransId="{25DE7BA1-3BC3-B346-A43B-15B574BABB51}"/>
    <dgm:cxn modelId="{71FA696C-09A4-1D42-BC57-A84E4B30F355}" type="presOf" srcId="{570B1DD2-33E2-5D40-9016-554ADC51E999}" destId="{DC586933-6AA3-BE44-A689-6699AAB24F7F}" srcOrd="0" destOrd="0" presId="urn:microsoft.com/office/officeart/2005/8/layout/hChevron3"/>
    <dgm:cxn modelId="{2FDB518F-6B56-3A42-AB9C-154C54D80D17}" type="presOf" srcId="{658BBC0A-6E7B-1740-B620-E412629B751B}" destId="{E57BE62C-86D1-F240-A91C-5FCD9FB73524}" srcOrd="0" destOrd="0" presId="urn:microsoft.com/office/officeart/2005/8/layout/hChevron3"/>
    <dgm:cxn modelId="{E90A8694-6CA2-6442-8E94-A2FE881D7234}" srcId="{570B1DD2-33E2-5D40-9016-554ADC51E999}" destId="{24FAB93C-B253-7041-8645-9AF8664D7F77}" srcOrd="0" destOrd="0" parTransId="{12F846BD-366F-C648-9ADA-5EBEDABC8FF6}" sibTransId="{9FA7F910-95D5-8E48-B63E-7B4A3185C5EC}"/>
    <dgm:cxn modelId="{C2A3E899-B709-4844-9BC1-012C1BA31562}" type="presOf" srcId="{1B7AFA83-4460-AC4C-8A62-D3093E94643C}" destId="{8943734E-0948-0E46-892F-906F07D226CC}" srcOrd="0" destOrd="0" presId="urn:microsoft.com/office/officeart/2005/8/layout/hChevron3"/>
    <dgm:cxn modelId="{27FAE999-3375-B840-82D7-0CAC942F2799}" srcId="{570B1DD2-33E2-5D40-9016-554ADC51E999}" destId="{1B7AFA83-4460-AC4C-8A62-D3093E94643C}" srcOrd="2" destOrd="0" parTransId="{9FB5D382-9BA8-5345-89C5-3EC00532D2F1}" sibTransId="{BCD55B13-EABA-B941-B45E-58562EA1F388}"/>
    <dgm:cxn modelId="{9CF1CACB-3514-474B-B7EB-D18F9B85AB1E}" type="presOf" srcId="{24FAB93C-B253-7041-8645-9AF8664D7F77}" destId="{AF1BC143-3160-C842-B2CA-52DA9F0AA38C}" srcOrd="0" destOrd="0" presId="urn:microsoft.com/office/officeart/2005/8/layout/hChevron3"/>
    <dgm:cxn modelId="{5131203C-7DDD-CC47-B036-C4C569FC0B98}" type="presParOf" srcId="{DC586933-6AA3-BE44-A689-6699AAB24F7F}" destId="{AF1BC143-3160-C842-B2CA-52DA9F0AA38C}" srcOrd="0" destOrd="0" presId="urn:microsoft.com/office/officeart/2005/8/layout/hChevron3"/>
    <dgm:cxn modelId="{1862C893-6976-A649-9CAD-605126C1263D}" type="presParOf" srcId="{DC586933-6AA3-BE44-A689-6699AAB24F7F}" destId="{03063C92-4D40-0340-9722-0BBD21AB823D}" srcOrd="1" destOrd="0" presId="urn:microsoft.com/office/officeart/2005/8/layout/hChevron3"/>
    <dgm:cxn modelId="{1B7ABE76-48F0-5843-A4B1-59E8F9DA4624}" type="presParOf" srcId="{DC586933-6AA3-BE44-A689-6699AAB24F7F}" destId="{E57BE62C-86D1-F240-A91C-5FCD9FB73524}" srcOrd="2" destOrd="0" presId="urn:microsoft.com/office/officeart/2005/8/layout/hChevron3"/>
    <dgm:cxn modelId="{A717CD2C-7E69-1C47-B0EC-324F7089A229}" type="presParOf" srcId="{DC586933-6AA3-BE44-A689-6699AAB24F7F}" destId="{1367DE93-DEC7-304B-957B-77DF121CF417}" srcOrd="3" destOrd="0" presId="urn:microsoft.com/office/officeart/2005/8/layout/hChevron3"/>
    <dgm:cxn modelId="{82762894-B658-A644-88CA-526004158F9F}" type="presParOf" srcId="{DC586933-6AA3-BE44-A689-6699AAB24F7F}" destId="{8943734E-0948-0E46-892F-906F07D226C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BC143-3160-C842-B2CA-52DA9F0AA38C}">
      <dsp:nvSpPr>
        <dsp:cNvPr id="0" name=""/>
        <dsp:cNvSpPr/>
      </dsp:nvSpPr>
      <dsp:spPr>
        <a:xfrm>
          <a:off x="5357" y="3126978"/>
          <a:ext cx="4685109" cy="18740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38684" rIns="69342" bIns="138684" numCol="1" spcCol="1270" anchor="ctr" anchorCtr="0">
          <a:noAutofit/>
        </a:bodyPr>
        <a:lstStyle/>
        <a:p>
          <a:pPr marL="0" lvl="0" indent="0" algn="ctr" defTabSz="2311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5200" kern="1200" dirty="0"/>
            <a:t>스터디</a:t>
          </a:r>
        </a:p>
      </dsp:txBody>
      <dsp:txXfrm>
        <a:off x="5357" y="3126978"/>
        <a:ext cx="4216598" cy="1874043"/>
      </dsp:txXfrm>
    </dsp:sp>
    <dsp:sp modelId="{E57BE62C-86D1-F240-A91C-5FCD9FB73524}">
      <dsp:nvSpPr>
        <dsp:cNvPr id="0" name=""/>
        <dsp:cNvSpPr/>
      </dsp:nvSpPr>
      <dsp:spPr>
        <a:xfrm>
          <a:off x="3715149" y="3126978"/>
          <a:ext cx="4685109" cy="1874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5200" kern="1200" dirty="0"/>
            <a:t>IT</a:t>
          </a:r>
          <a:r>
            <a:rPr lang="ko-KR" altLang="en-US" sz="5200" kern="1200" dirty="0"/>
            <a:t>동아리</a:t>
          </a:r>
        </a:p>
      </dsp:txBody>
      <dsp:txXfrm>
        <a:off x="4652171" y="3126978"/>
        <a:ext cx="2811066" cy="1874043"/>
      </dsp:txXfrm>
    </dsp:sp>
    <dsp:sp modelId="{8943734E-0948-0E46-892F-906F07D226CC}">
      <dsp:nvSpPr>
        <dsp:cNvPr id="0" name=""/>
        <dsp:cNvSpPr/>
      </dsp:nvSpPr>
      <dsp:spPr>
        <a:xfrm>
          <a:off x="7392144" y="3126978"/>
          <a:ext cx="4685109" cy="18740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5200" kern="1200" dirty="0"/>
            <a:t>OSSCA</a:t>
          </a:r>
          <a:endParaRPr lang="ko-KR" altLang="en-US" sz="5200" kern="1200" dirty="0"/>
        </a:p>
      </dsp:txBody>
      <dsp:txXfrm>
        <a:off x="8329166" y="3126978"/>
        <a:ext cx="2811066" cy="1874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E6D35-853F-804C-B656-40EBC3F88D2D}" type="datetimeFigureOut">
              <a:rPr kumimoji="1" lang="ko-KR" altLang="en-US" smtClean="0"/>
              <a:t>2023. 8. 31.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D5745-BAC8-5546-A36A-6D2EE72E827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0388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35A6F5-22D2-77A0-2455-FFB8FB5ED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635DEC-F837-2BC4-A54F-59A3EDD76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35F238-827C-2A06-7B44-B1F11377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A8AEC3-8155-2C48-C978-F8621A33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90A689-49DE-30EA-8F59-106DD493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1E2220-12F3-E1FD-F08C-B0332864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C9E021C-5BBA-5780-6B76-4EA69AB78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A5C52E-2E8F-8F75-63E4-3880A315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D6EA4D-A6EE-B9DA-C555-FD83470D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282C5A-E67A-56FD-E4C1-E7399EC6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AECC88A-53F3-74B0-5ADF-107DCCDB8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A3FCCC-A110-8557-5BB7-AFD9E8B88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5A06A5-0D62-0D0F-8298-F779E93F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A3FDDF-E7E7-30BF-6BC0-CC0389F4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3CE753-4171-2983-A536-114FC600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B49937-11C8-002D-F6A6-562393F1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A1C4E2-01FD-3D50-280A-73A18A6A4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075F3A-9C86-D158-E0E6-50A80CD5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93A977-1B23-26D8-DD63-ABFE11EE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3C239E-4214-DBFB-8A4A-2D239800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3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42491D-DE7E-47C8-226C-A6726C45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B4E0D1-9649-6F1C-B011-E134FEEF2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346ED1-A1C8-0826-E1F6-D8CF85DE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F5D1F0-192F-E281-9BA8-92BBBC57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E0A02B-C2BF-81EA-B99C-D7A782B1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9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B8082F-1A23-3582-7AFD-767EB8BB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A995C2-BB7E-6CBF-521A-B5440F5DD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277ED6-7538-F198-9A2B-F84440FC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93B19A-ED3B-4E78-7FD4-4CD3FC22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E92C55-D52B-A9D5-A19B-BD37C4DD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217345-5622-D9A3-B24D-CD801559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3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CE6DD0-A71E-BB1D-BDFC-5973A1FD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B5AE41-B710-E0FD-08F0-596C6369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763C80-7988-854E-7559-1C0DFF49B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65B01A3-A9FE-3167-876B-5ECDF2664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78E90F0-16D4-E2E0-EDEA-7FA7E4ACA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0478DE7-65BF-9BDC-DD93-08553636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F3BD18-279E-F465-A78C-4249E9BC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C1EF26-9970-27D3-A7DE-439D9FC5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7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F519AC-CE95-CB73-7092-6CC82FE3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455A037-D0E6-4C3D-FB1F-15F0FF48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562181E-05AE-4C9E-A62A-3BC62886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74A81BC-9E07-DE47-1CAA-F2ACBBE4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1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7283ECC-8825-36BB-8967-6E8938CA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1033763-EAD2-BC35-B154-EFE2D0C1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3011D6-E290-58BC-0EE7-53EE64F7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2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1F920E-D7E2-6893-C37A-5F645A23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ACCC3C-E370-9871-77A9-6BEDFC2F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5AE78F-57E5-0726-49AB-8963EBCFA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B4F7F1-E889-3F36-E3FF-27EF2A9F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94A16F-E2DA-41E5-B475-0FBCF0E8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6A2C69-E3D5-C97D-4A4F-E38E38D7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9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762A9D-A619-146B-36AB-A08C23C9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F211109-D68F-5347-8FC8-4163EEEB8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26A919-49BB-EC84-853D-C53953D6E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F454AD4-33C8-485A-FF4A-C8F95B62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C44DF9-599A-9F33-E45D-9995BEEA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C8EA32-8C6A-CE48-7CBE-A7D6BED8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73672B0-FD81-E525-6C65-44799C90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B67C3D-BD84-A06A-BE36-5F5DF6C8A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9A250C-A738-B064-D628-E16917BD6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590999-8A4C-D760-7162-9DCE0B796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7B54AE-0150-4EF2-B4DD-427B47EB0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vd.nist.gov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85314" y="1328747"/>
            <a:ext cx="11890858" cy="4103602"/>
            <a:chOff x="-7257" y="-46658"/>
            <a:chExt cx="15854477" cy="5471469"/>
          </a:xfrm>
        </p:grpSpPr>
        <p:sp>
          <p:nvSpPr>
            <p:cNvPr id="8" name="TextBox 8"/>
            <p:cNvSpPr txBox="1"/>
            <p:nvPr/>
          </p:nvSpPr>
          <p:spPr>
            <a:xfrm>
              <a:off x="0" y="1753721"/>
              <a:ext cx="15847220" cy="367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sz="9072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Gothic A1 Ultra-Bold"/>
                </a:rPr>
                <a:t>NVD </a:t>
              </a:r>
              <a:r>
                <a:rPr lang="ko-KR" altLang="en-US" sz="9072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Gothic A1 Ultra-Bold"/>
                </a:rPr>
                <a:t>보안취약점</a:t>
              </a:r>
              <a:endParaRPr lang="en-US" altLang="ko-KR" sz="9072" dirty="0">
                <a:solidFill>
                  <a:schemeClr val="tx1">
                    <a:lumMod val="95000"/>
                    <a:lumOff val="5000"/>
                  </a:schemeClr>
                </a:solidFill>
                <a:ea typeface="Gothic A1 Ultra-Bold"/>
              </a:endParaRPr>
            </a:p>
            <a:p>
              <a:pPr>
                <a:lnSpc>
                  <a:spcPts val="10887"/>
                </a:lnSpc>
              </a:pPr>
              <a:r>
                <a:rPr lang="ko-KR" altLang="en-US" sz="9072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Gothic A1 Ultra-Bold"/>
                </a:rPr>
                <a:t>딥 </a:t>
              </a:r>
              <a:r>
                <a:rPr lang="ko-KR" altLang="en-US" sz="9072" dirty="0" err="1">
                  <a:solidFill>
                    <a:schemeClr val="tx1">
                      <a:lumMod val="95000"/>
                      <a:lumOff val="5000"/>
                    </a:schemeClr>
                  </a:solidFill>
                  <a:ea typeface="Gothic A1 Ultra-Bold"/>
                </a:rPr>
                <a:t>다이브</a:t>
              </a:r>
              <a:endParaRPr lang="en-US" sz="9072" dirty="0">
                <a:solidFill>
                  <a:schemeClr val="tx1">
                    <a:lumMod val="95000"/>
                    <a:lumOff val="5000"/>
                  </a:schemeClr>
                </a:solidFill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7257" y="-46658"/>
              <a:ext cx="12074364" cy="112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</a:p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27176" y="7591772"/>
            <a:ext cx="2787080" cy="928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altLang="ko-KR" sz="2700" dirty="0">
                <a:ea typeface="Arita Dotum Medium"/>
              </a:rPr>
              <a:t>Core</a:t>
            </a:r>
            <a:r>
              <a:rPr lang="ko-KR" altLang="en-US" sz="2700" dirty="0">
                <a:ea typeface="Arita Dotum Medium"/>
              </a:rPr>
              <a:t>팀 </a:t>
            </a:r>
            <a:r>
              <a:rPr lang="ko-KR" altLang="en-US" sz="2700" dirty="0" err="1">
                <a:ea typeface="Arita Dotum Medium"/>
              </a:rPr>
              <a:t>리드멘티</a:t>
            </a:r>
            <a:r>
              <a:rPr lang="ko-KR" altLang="en-US" sz="2700" dirty="0">
                <a:ea typeface="Arita Dotum Medium"/>
              </a:rPr>
              <a:t> </a:t>
            </a:r>
            <a:endParaRPr lang="en-US" altLang="ko-KR" sz="2700" dirty="0">
              <a:ea typeface="Arita Dotum Medium"/>
            </a:endParaRPr>
          </a:p>
          <a:p>
            <a:pPr>
              <a:lnSpc>
                <a:spcPts val="3779"/>
              </a:lnSpc>
            </a:pPr>
            <a:r>
              <a:rPr lang="ko-KR" altLang="en-US" sz="2700" dirty="0">
                <a:ea typeface="Arita Dotum Medium"/>
              </a:rPr>
              <a:t>김명현</a:t>
            </a:r>
            <a:endParaRPr lang="en-US" sz="2700" dirty="0">
              <a:ea typeface="Arita Dotum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284727" cy="2447845"/>
            <a:chOff x="-691292" y="-1543768"/>
            <a:chExt cx="16379636" cy="3263793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65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sz="6000" dirty="0">
                  <a:ea typeface="Gothic A1 Ultra-Bold"/>
                </a:rPr>
                <a:t>CVE</a:t>
              </a:r>
              <a:r>
                <a:rPr lang="ko-KR" altLang="en-US" sz="6000" dirty="0">
                  <a:ea typeface="Gothic A1 Ultra-Bold"/>
                </a:rPr>
                <a:t>란</a:t>
              </a:r>
              <a:r>
                <a:rPr lang="en-US" altLang="ko-KR" sz="6000" dirty="0">
                  <a:ea typeface="Gothic A1 Ultra-Bold"/>
                </a:rPr>
                <a:t>?</a:t>
              </a:r>
              <a:endParaRPr lang="en-US" sz="6000" dirty="0"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B20A4D8-F0EC-8AD6-9420-FAD8C910581A}"/>
              </a:ext>
            </a:extLst>
          </p:cNvPr>
          <p:cNvSpPr txBox="1"/>
          <p:nvPr/>
        </p:nvSpPr>
        <p:spPr>
          <a:xfrm>
            <a:off x="1005972" y="2724099"/>
            <a:ext cx="12616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ko-KR" sz="2400" dirty="0">
              <a:latin typeface="FC Scrip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2400" b="0" i="0" dirty="0">
                <a:effectLst/>
                <a:latin typeface="Inter"/>
              </a:rPr>
              <a:t> </a:t>
            </a:r>
            <a:r>
              <a:rPr lang="en" altLang="ko-KR" sz="2400" b="0" i="0" dirty="0">
                <a:effectLst/>
                <a:latin typeface="Inter"/>
              </a:rPr>
              <a:t>Common Vulnerabilities and Exposures</a:t>
            </a:r>
            <a:r>
              <a:rPr lang="ko-KR" altLang="en-US" sz="2400" b="0" i="0" dirty="0">
                <a:effectLst/>
                <a:latin typeface="Inter"/>
              </a:rPr>
              <a:t>의 약자이며 정보 보안 취약점 표준 코드를 의미</a:t>
            </a:r>
            <a:endParaRPr lang="en-US" altLang="ko-KR" sz="2400" b="0" i="0" dirty="0"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sz="2400" dirty="0">
              <a:latin typeface="In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400" b="0" i="0" dirty="0">
                <a:effectLst/>
                <a:latin typeface="FC Script"/>
              </a:rPr>
              <a:t>컴퓨터 하드웨어 또는 소프트웨어 결함이나 체계</a:t>
            </a:r>
            <a:r>
              <a:rPr lang="en-US" altLang="ko-KR" sz="2400" b="0" i="0" dirty="0">
                <a:effectLst/>
                <a:latin typeface="FC Script"/>
              </a:rPr>
              <a:t>, </a:t>
            </a:r>
            <a:r>
              <a:rPr lang="ko-KR" altLang="en-US" sz="2400" b="0" i="0" dirty="0">
                <a:effectLst/>
                <a:latin typeface="FC Script"/>
              </a:rPr>
              <a:t>설계상의 취약점</a:t>
            </a:r>
            <a:endParaRPr lang="en-US" altLang="ko-KR" sz="2400" b="0" i="0" dirty="0">
              <a:effectLst/>
              <a:latin typeface="FC Script"/>
            </a:endParaRPr>
          </a:p>
          <a:p>
            <a:pPr algn="l"/>
            <a:endParaRPr lang="ko-KR" altLang="en-US" sz="2400" b="0" i="0" dirty="0">
              <a:effectLst/>
              <a:latin typeface="FC Scrip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2400" b="0" i="0" dirty="0">
                <a:effectLst/>
                <a:latin typeface="FC Script"/>
              </a:rPr>
              <a:t> </a:t>
            </a:r>
            <a:r>
              <a:rPr lang="en" altLang="ko-KR" sz="2400" b="0" i="0" dirty="0">
                <a:effectLst/>
                <a:latin typeface="FC Script"/>
              </a:rPr>
              <a:t>CVE</a:t>
            </a:r>
            <a:r>
              <a:rPr lang="ko-KR" altLang="en-US" sz="2400" b="0" i="0" dirty="0">
                <a:effectLst/>
                <a:latin typeface="FC Script"/>
              </a:rPr>
              <a:t>는 다음과 같은 규칙으로 만들어진다</a:t>
            </a:r>
            <a:r>
              <a:rPr lang="en-US" altLang="ko-KR" sz="2400" b="0" i="0" dirty="0">
                <a:effectLst/>
                <a:latin typeface="FC Script"/>
              </a:rPr>
              <a:t>. → </a:t>
            </a:r>
            <a:r>
              <a:rPr lang="en" altLang="ko-KR" sz="2400" b="0" i="0" dirty="0">
                <a:effectLst/>
                <a:latin typeface="FC Script"/>
              </a:rPr>
              <a:t>CVE-(</a:t>
            </a:r>
            <a:r>
              <a:rPr lang="ko-KR" altLang="en-US" sz="2400" b="0" i="0" dirty="0">
                <a:effectLst/>
                <a:latin typeface="FC Script"/>
              </a:rPr>
              <a:t>연도</a:t>
            </a:r>
            <a:r>
              <a:rPr lang="en-US" altLang="ko-KR" sz="2400" b="0" i="0" dirty="0">
                <a:effectLst/>
                <a:latin typeface="FC Script"/>
              </a:rPr>
              <a:t>)-(</a:t>
            </a:r>
            <a:r>
              <a:rPr lang="ko-KR" altLang="en-US" sz="2400" b="0" i="0" dirty="0">
                <a:effectLst/>
                <a:latin typeface="FC Script"/>
              </a:rPr>
              <a:t>순서</a:t>
            </a:r>
            <a:r>
              <a:rPr lang="en-US" altLang="ko-KR" sz="2400" b="0" i="0" dirty="0">
                <a:effectLst/>
                <a:latin typeface="FC Script"/>
              </a:rPr>
              <a:t>)</a:t>
            </a:r>
          </a:p>
          <a:p>
            <a:endParaRPr kumimoji="1"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0E1AD9F-02BB-038A-80CB-2665DF26F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309422"/>
            <a:ext cx="15405248" cy="41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4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284727" cy="2447845"/>
            <a:chOff x="-691292" y="-1543768"/>
            <a:chExt cx="16379636" cy="3263793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65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altLang="ko-KR" sz="6000" dirty="0">
                  <a:ea typeface="Gothic A1 Ultra-Bold"/>
                </a:rPr>
                <a:t>CVE </a:t>
              </a:r>
              <a:r>
                <a:rPr lang="ko-KR" altLang="en-US" sz="6000" dirty="0">
                  <a:ea typeface="Gothic A1 Ultra-Bold"/>
                </a:rPr>
                <a:t>장점</a:t>
              </a:r>
              <a:endParaRPr lang="en-US" sz="6000" dirty="0"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6AC6F45-FAEE-F7A6-CC4C-5798D3A71CC5}"/>
              </a:ext>
            </a:extLst>
          </p:cNvPr>
          <p:cNvSpPr txBox="1"/>
          <p:nvPr/>
        </p:nvSpPr>
        <p:spPr>
          <a:xfrm>
            <a:off x="1371600" y="3385624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2400" b="0" i="0" dirty="0">
              <a:effectLst/>
              <a:latin typeface="Inter"/>
            </a:endParaRPr>
          </a:p>
          <a:p>
            <a:pPr marL="457200" indent="-457200">
              <a:buAutoNum type="arabicPeriod"/>
            </a:pPr>
            <a:r>
              <a:rPr lang="ko-KR" altLang="en-US" sz="2400" b="0" i="0" dirty="0">
                <a:effectLst/>
                <a:latin typeface="Inter"/>
              </a:rPr>
              <a:t>보안 위협에 </a:t>
            </a:r>
            <a:r>
              <a:rPr lang="en" altLang="ko-KR" sz="2400" b="0" i="0" dirty="0">
                <a:effectLst/>
                <a:latin typeface="Inter"/>
              </a:rPr>
              <a:t>ID</a:t>
            </a:r>
            <a:r>
              <a:rPr lang="ko-KR" altLang="en-US" sz="2400" b="0" i="0" dirty="0" err="1">
                <a:effectLst/>
                <a:latin typeface="Inter"/>
              </a:rPr>
              <a:t>를</a:t>
            </a:r>
            <a:r>
              <a:rPr lang="ko-KR" altLang="en-US" sz="2400" b="0" i="0" dirty="0">
                <a:effectLst/>
                <a:latin typeface="Inter"/>
              </a:rPr>
              <a:t> 할당함으로써 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Inter"/>
              </a:rPr>
              <a:t>사이버 보안 전문가가 서로 쉽게 소통할 </a:t>
            </a:r>
            <a:r>
              <a:rPr lang="ko-KR" altLang="en-US" sz="2400" b="0" i="0" dirty="0">
                <a:effectLst/>
                <a:latin typeface="Inter"/>
              </a:rPr>
              <a:t>수 있도록 합니다</a:t>
            </a:r>
            <a:r>
              <a:rPr lang="en-US" altLang="ko-KR" sz="2400" b="0" i="0" dirty="0">
                <a:effectLst/>
                <a:latin typeface="Inter"/>
              </a:rPr>
              <a:t>. </a:t>
            </a:r>
            <a:endParaRPr lang="en-US" altLang="ko-KR" sz="2400" dirty="0">
              <a:latin typeface="Inter"/>
            </a:endParaRPr>
          </a:p>
          <a:p>
            <a:endParaRPr lang="en-US" altLang="ko-KR" sz="2400" b="0" i="0" dirty="0">
              <a:effectLst/>
              <a:latin typeface="Inter"/>
            </a:endParaRPr>
          </a:p>
          <a:p>
            <a:r>
              <a:rPr lang="en-US" altLang="ko-KR" sz="2400" b="0" i="0" dirty="0">
                <a:effectLst/>
                <a:latin typeface="Inter"/>
              </a:rPr>
              <a:t>2.</a:t>
            </a:r>
            <a:r>
              <a:rPr lang="ko-KR" altLang="en-US" sz="2400" b="0" i="0" dirty="0">
                <a:effectLst/>
                <a:latin typeface="Inter"/>
              </a:rPr>
              <a:t>   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Inter"/>
              </a:rPr>
              <a:t>특정 취약성에 대한 정보</a:t>
            </a:r>
            <a:r>
              <a:rPr lang="ko-KR" altLang="en-US" sz="2400" b="0" i="0" dirty="0">
                <a:effectLst/>
                <a:latin typeface="Inter"/>
              </a:rPr>
              <a:t>를 더 빠르고 손쉽게 찾을 수 있습니다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259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284727" cy="2447845"/>
            <a:chOff x="-691292" y="-1543768"/>
            <a:chExt cx="16379636" cy="3263793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65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sz="6000" dirty="0">
                  <a:ea typeface="Gothic A1 Ultra-Bold"/>
                </a:rPr>
                <a:t>NVD</a:t>
              </a:r>
              <a:r>
                <a:rPr lang="ko-KR" altLang="en-US" sz="6000" dirty="0">
                  <a:ea typeface="Gothic A1 Ultra-Bold"/>
                </a:rPr>
                <a:t>는 무슨 일을 하나</a:t>
              </a:r>
              <a:r>
                <a:rPr lang="en-US" altLang="ko-KR" sz="6000" dirty="0">
                  <a:ea typeface="Gothic A1 Ultra-Bold"/>
                </a:rPr>
                <a:t>?</a:t>
              </a:r>
              <a:endParaRPr lang="en-US" sz="6000" dirty="0"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6AC6F45-FAEE-F7A6-CC4C-5798D3A71CC5}"/>
              </a:ext>
            </a:extLst>
          </p:cNvPr>
          <p:cNvSpPr txBox="1"/>
          <p:nvPr/>
        </p:nvSpPr>
        <p:spPr>
          <a:xfrm>
            <a:off x="1219918" y="4057697"/>
            <a:ext cx="91440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" altLang="ko-KR" sz="2400" b="0" i="0" dirty="0">
                <a:effectLst/>
                <a:latin typeface="Inter"/>
              </a:rPr>
              <a:t>CVE </a:t>
            </a:r>
            <a:r>
              <a:rPr lang="ko-KR" altLang="en-US" sz="2400" b="0" i="0" dirty="0">
                <a:effectLst/>
                <a:latin typeface="Inter"/>
              </a:rPr>
              <a:t>심각도 지수</a:t>
            </a:r>
            <a:r>
              <a:rPr lang="en-US" altLang="ko-KR" sz="2400" b="0" i="0" dirty="0">
                <a:effectLst/>
                <a:latin typeface="Inter"/>
              </a:rPr>
              <a:t>(</a:t>
            </a:r>
            <a:r>
              <a:rPr lang="en" altLang="ko-KR" sz="2400" b="0" i="0" dirty="0">
                <a:effectLst/>
                <a:latin typeface="Inter"/>
              </a:rPr>
              <a:t>CVSS)</a:t>
            </a:r>
            <a:r>
              <a:rPr lang="ko-KR" altLang="en-US" sz="2400" b="0" i="0" dirty="0" err="1">
                <a:effectLst/>
                <a:latin typeface="Inter"/>
              </a:rPr>
              <a:t>를</a:t>
            </a:r>
            <a:r>
              <a:rPr lang="ko-KR" altLang="en-US" sz="2400" b="0" i="0" dirty="0">
                <a:effectLst/>
                <a:latin typeface="Inter"/>
              </a:rPr>
              <a:t> 할당</a:t>
            </a:r>
            <a:endParaRPr lang="en-US" altLang="ko-KR" sz="2400" b="0" i="0" dirty="0">
              <a:effectLst/>
              <a:latin typeface="Inter"/>
            </a:endParaRPr>
          </a:p>
          <a:p>
            <a:endParaRPr lang="en-US" altLang="ko-KR" sz="2400" dirty="0">
              <a:latin typeface="Source Sans Pro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" altLang="ko-KR" sz="2400" b="0" i="0" dirty="0">
                <a:effectLst/>
                <a:latin typeface="Source Sans Pro" panose="020F0502020204030204" pitchFamily="34" charset="0"/>
              </a:rPr>
              <a:t>CWE</a:t>
            </a:r>
            <a:r>
              <a:rPr lang="en-US" altLang="ko-KR" sz="2400" b="0" i="0" dirty="0">
                <a:effectLst/>
                <a:latin typeface="Source Sans Pro" panose="020F0502020204030204" pitchFamily="34" charset="0"/>
              </a:rPr>
              <a:t>(</a:t>
            </a:r>
            <a:r>
              <a:rPr lang="en" altLang="ko-KR" sz="2400" b="0" i="0" dirty="0">
                <a:effectLst/>
                <a:latin typeface="Source Sans Pro" panose="020F0502020204030204" pitchFamily="34" charset="0"/>
              </a:rPr>
              <a:t>Common Weakness Enumeration) </a:t>
            </a:r>
            <a:r>
              <a:rPr lang="ko-KR" altLang="en-US" sz="2400" b="0" i="0" dirty="0">
                <a:effectLst/>
                <a:latin typeface="Source Sans Pro" panose="020F0502020204030204" pitchFamily="34" charset="0"/>
              </a:rPr>
              <a:t>제공 </a:t>
            </a:r>
            <a:endParaRPr lang="en-US" altLang="ko-KR" sz="2400" b="0" i="0" dirty="0">
              <a:effectLst/>
              <a:latin typeface="Source Sans Pro" panose="020F0502020204030204" pitchFamily="34" charset="0"/>
            </a:endParaRPr>
          </a:p>
          <a:p>
            <a:r>
              <a:rPr lang="ko-KR" altLang="en-US" sz="2400" dirty="0">
                <a:latin typeface="Source Sans Pro" panose="020F0502020204030204" pitchFamily="34" charset="0"/>
                <a:ea typeface="Apple SD Gothic Neo" panose="02000300000000000000" pitchFamily="2" charset="-127"/>
              </a:rPr>
              <a:t>        </a:t>
            </a:r>
            <a:r>
              <a:rPr lang="en-US" altLang="ko-KR" sz="1500" dirty="0">
                <a:latin typeface="Source Sans Pro" panose="020F0502020204030204" pitchFamily="34" charset="0"/>
                <a:ea typeface="Apple SD Gothic Neo" panose="02000300000000000000" pitchFamily="2" charset="-127"/>
              </a:rPr>
              <a:t>-CWE</a:t>
            </a:r>
            <a:r>
              <a:rPr lang="ko-KR" altLang="en-US" sz="1500" dirty="0">
                <a:latin typeface="Source Sans Pro" panose="020F0502020204030204" pitchFamily="34" charset="0"/>
                <a:ea typeface="Apple SD Gothic Neo" panose="02000300000000000000" pitchFamily="2" charset="-127"/>
              </a:rPr>
              <a:t>란</a:t>
            </a:r>
            <a:r>
              <a:rPr lang="en-US" altLang="ko-KR" sz="1500" dirty="0">
                <a:latin typeface="Source Sans Pro" panose="020F0502020204030204" pitchFamily="34" charset="0"/>
                <a:ea typeface="Apple SD Gothic Neo" panose="02000300000000000000" pitchFamily="2" charset="-127"/>
              </a:rPr>
              <a:t>?–</a:t>
            </a:r>
            <a:r>
              <a:rPr lang="ko-KR" altLang="en-US" sz="1500" dirty="0">
                <a:latin typeface="Source Sans Pro" panose="020F0502020204030204" pitchFamily="34" charset="0"/>
                <a:ea typeface="Apple SD Gothic Neo" panose="02000300000000000000" pitchFamily="2" charset="-127"/>
              </a:rPr>
              <a:t> </a:t>
            </a:r>
            <a:r>
              <a:rPr lang="ko-KR" altLang="en-US" sz="1500" b="0" i="0" dirty="0">
                <a:effectLst/>
                <a:latin typeface="Gothic A1"/>
              </a:rPr>
              <a:t>소프트웨어와 하드웨어의 디자인</a:t>
            </a:r>
            <a:r>
              <a:rPr lang="en-US" altLang="ko-KR" sz="1500" b="0" i="0" dirty="0">
                <a:effectLst/>
                <a:latin typeface="Gothic A1"/>
              </a:rPr>
              <a:t>, </a:t>
            </a:r>
            <a:r>
              <a:rPr lang="ko-KR" altLang="en-US" sz="1500" b="0" i="0" dirty="0">
                <a:effectLst/>
                <a:latin typeface="Gothic A1"/>
              </a:rPr>
              <a:t>설계</a:t>
            </a:r>
            <a:r>
              <a:rPr lang="en-US" altLang="ko-KR" sz="1500" b="0" i="0" dirty="0">
                <a:effectLst/>
                <a:latin typeface="Gothic A1"/>
              </a:rPr>
              <a:t>, </a:t>
            </a:r>
            <a:r>
              <a:rPr lang="ko-KR" altLang="en-US" sz="1500" b="0" i="0" dirty="0">
                <a:effectLst/>
                <a:latin typeface="Gothic A1"/>
              </a:rPr>
              <a:t>코드 구현에서 발생할 수 있는</a:t>
            </a:r>
            <a:r>
              <a:rPr lang="ko-KR" altLang="en-US" sz="1500" b="1" i="0" dirty="0">
                <a:solidFill>
                  <a:srgbClr val="FF7369"/>
                </a:solidFill>
                <a:effectLst/>
                <a:latin typeface="Gothic A1"/>
              </a:rPr>
              <a:t> 결함</a:t>
            </a:r>
            <a:r>
              <a:rPr lang="en-US" altLang="ko-KR" sz="1500" b="1" i="0" dirty="0">
                <a:solidFill>
                  <a:srgbClr val="FF7369"/>
                </a:solidFill>
                <a:effectLst/>
                <a:latin typeface="Gothic A1"/>
              </a:rPr>
              <a:t>(</a:t>
            </a:r>
            <a:r>
              <a:rPr lang="en" altLang="ko-KR" sz="1500" b="1" i="0" dirty="0">
                <a:solidFill>
                  <a:srgbClr val="FF7369"/>
                </a:solidFill>
                <a:effectLst/>
                <a:latin typeface="Gothic A1"/>
              </a:rPr>
              <a:t>flaw), </a:t>
            </a:r>
            <a:r>
              <a:rPr lang="ko-KR" altLang="en-US" sz="1500" b="1" i="0" dirty="0">
                <a:solidFill>
                  <a:srgbClr val="FF7369"/>
                </a:solidFill>
                <a:effectLst/>
                <a:latin typeface="Gothic A1"/>
              </a:rPr>
              <a:t>결점</a:t>
            </a:r>
            <a:r>
              <a:rPr lang="en-US" altLang="ko-KR" sz="1500" b="1" i="0" dirty="0">
                <a:solidFill>
                  <a:srgbClr val="FF7369"/>
                </a:solidFill>
                <a:effectLst/>
                <a:latin typeface="Gothic A1"/>
              </a:rPr>
              <a:t>(</a:t>
            </a:r>
            <a:r>
              <a:rPr lang="en" altLang="ko-KR" sz="1500" b="1" i="0" dirty="0">
                <a:solidFill>
                  <a:srgbClr val="FF7369"/>
                </a:solidFill>
                <a:effectLst/>
                <a:latin typeface="Gothic A1"/>
              </a:rPr>
              <a:t>fault), </a:t>
            </a:r>
            <a:r>
              <a:rPr lang="ko-KR" altLang="en-US" sz="1500" b="1" i="0" dirty="0">
                <a:solidFill>
                  <a:srgbClr val="FF7369"/>
                </a:solidFill>
                <a:effectLst/>
                <a:latin typeface="Gothic A1"/>
              </a:rPr>
              <a:t>버그</a:t>
            </a:r>
            <a:r>
              <a:rPr lang="en-US" altLang="ko-KR" sz="1500" b="1" i="0" dirty="0">
                <a:solidFill>
                  <a:srgbClr val="FF7369"/>
                </a:solidFill>
                <a:effectLst/>
                <a:latin typeface="Gothic A1"/>
              </a:rPr>
              <a:t>(</a:t>
            </a:r>
            <a:r>
              <a:rPr lang="en" altLang="ko-KR" sz="1500" b="1" i="0" dirty="0">
                <a:solidFill>
                  <a:srgbClr val="FF7369"/>
                </a:solidFill>
                <a:effectLst/>
                <a:latin typeface="Gothic A1"/>
              </a:rPr>
              <a:t>bug), </a:t>
            </a:r>
            <a:r>
              <a:rPr lang="ko-KR" altLang="en-US" sz="1500" b="1" i="0" dirty="0">
                <a:solidFill>
                  <a:srgbClr val="FF7369"/>
                </a:solidFill>
                <a:effectLst/>
                <a:latin typeface="Gothic A1"/>
              </a:rPr>
              <a:t>에러</a:t>
            </a:r>
            <a:r>
              <a:rPr lang="en-US" altLang="ko-KR" sz="1500" b="1" i="0" dirty="0">
                <a:solidFill>
                  <a:srgbClr val="FF7369"/>
                </a:solidFill>
                <a:effectLst/>
                <a:latin typeface="Gothic A1"/>
              </a:rPr>
              <a:t>(</a:t>
            </a:r>
            <a:r>
              <a:rPr lang="en" altLang="ko-KR" sz="1500" b="1" i="0" dirty="0">
                <a:solidFill>
                  <a:srgbClr val="FF7369"/>
                </a:solidFill>
                <a:effectLst/>
                <a:latin typeface="Gothic A1"/>
              </a:rPr>
              <a:t>error)</a:t>
            </a:r>
          </a:p>
          <a:p>
            <a:endParaRPr lang="en-US" altLang="ko-KR" sz="1500" dirty="0">
              <a:latin typeface="Inter"/>
            </a:endParaRPr>
          </a:p>
          <a:p>
            <a:pPr marL="457200" indent="-457200">
              <a:buAutoNum type="arabicPeriod" startAt="3"/>
            </a:pPr>
            <a:r>
              <a:rPr lang="en-US" altLang="ko-KR" sz="2400" b="0" i="0" dirty="0">
                <a:effectLst/>
                <a:latin typeface="Source Sans Pro" panose="020F0502020204030204" pitchFamily="34" charset="0"/>
              </a:rPr>
              <a:t>CVE</a:t>
            </a:r>
            <a:r>
              <a:rPr lang="ko-KR" altLang="en-US" sz="2400" b="0" i="0" dirty="0">
                <a:effectLst/>
                <a:latin typeface="Source Sans Pro" panose="020F0502020204030204" pitchFamily="34" charset="0"/>
              </a:rPr>
              <a:t>가 영향을 끼칠 만한 소프트웨어 목록 제공</a:t>
            </a:r>
            <a:endParaRPr lang="en-US" altLang="ko-KR" sz="2400" b="0" i="0" dirty="0">
              <a:effectLst/>
              <a:latin typeface="Source Sans Pro" panose="020F0502020204030204" pitchFamily="34" charset="0"/>
            </a:endParaRPr>
          </a:p>
          <a:p>
            <a:r>
              <a:rPr lang="ko-KR" altLang="en-US" sz="2400" dirty="0">
                <a:latin typeface="Source Sans Pro" panose="020F0502020204030204" pitchFamily="34" charset="0"/>
              </a:rPr>
              <a:t>        </a:t>
            </a:r>
            <a:r>
              <a:rPr lang="en-US" altLang="ko-KR" sz="2400" dirty="0">
                <a:latin typeface="Source Sans Pro" panose="020F0502020204030204" pitchFamily="34" charset="0"/>
              </a:rPr>
              <a:t>-</a:t>
            </a:r>
            <a:r>
              <a:rPr lang="ko-KR" altLang="en-US" sz="2400" dirty="0">
                <a:latin typeface="Source Sans Pro" panose="020F0502020204030204" pitchFamily="34" charset="0"/>
              </a:rPr>
              <a:t> 소프트웨어 목록은 </a:t>
            </a:r>
            <a:r>
              <a:rPr lang="en-US" altLang="ko-KR" sz="2400" dirty="0">
                <a:latin typeface="Source Sans Pro" panose="020F0502020204030204" pitchFamily="34" charset="0"/>
              </a:rPr>
              <a:t>CPE</a:t>
            </a:r>
            <a:r>
              <a:rPr lang="ko-KR" altLang="en-US" sz="2400" dirty="0">
                <a:latin typeface="Source Sans Pro" panose="020F0502020204030204" pitchFamily="34" charset="0"/>
              </a:rPr>
              <a:t> 규칙에 따라 제공</a:t>
            </a:r>
            <a:endParaRPr lang="en" altLang="ko-KR" sz="2400" b="0" i="0" dirty="0">
              <a:effectLst/>
              <a:latin typeface="Source Sans Pro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5B76D9F-33A8-CFAC-53B8-2F89FE865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236" y="2443651"/>
            <a:ext cx="7444940" cy="36216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0CEC18F-8EF3-C312-A26E-6E4C7FDF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236" y="6065251"/>
            <a:ext cx="8220795" cy="369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1B1849-85AB-52E9-B05A-63AE4A366892}"/>
              </a:ext>
            </a:extLst>
          </p:cNvPr>
          <p:cNvSpPr txBox="1"/>
          <p:nvPr/>
        </p:nvSpPr>
        <p:spPr>
          <a:xfrm>
            <a:off x="1371600" y="700849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cpe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:/ 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부품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공급업체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제품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버전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업데이트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에디션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언어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352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284727" cy="2447845"/>
            <a:chOff x="-691292" y="-1543768"/>
            <a:chExt cx="16379636" cy="3263793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65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sz="6000" dirty="0">
                  <a:ea typeface="Gothic A1 Ultra-Bold"/>
                </a:rPr>
                <a:t>CVSS</a:t>
              </a:r>
              <a:r>
                <a:rPr lang="ko-KR" altLang="en-US" sz="6000" dirty="0">
                  <a:ea typeface="Gothic A1 Ultra-Bold"/>
                </a:rPr>
                <a:t>란</a:t>
              </a:r>
              <a:r>
                <a:rPr lang="en-US" altLang="ko-KR" sz="6000" dirty="0">
                  <a:ea typeface="Gothic A1 Ultra-Bold"/>
                </a:rPr>
                <a:t>?</a:t>
              </a:r>
              <a:endParaRPr lang="en-US" sz="6000" dirty="0"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905091C8-4009-B382-0FB9-F397240C5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075" y="3199284"/>
            <a:ext cx="6157854" cy="53962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172D2D-F97D-E1D1-6AFE-7964691E1914}"/>
              </a:ext>
            </a:extLst>
          </p:cNvPr>
          <p:cNvSpPr txBox="1"/>
          <p:nvPr/>
        </p:nvSpPr>
        <p:spPr>
          <a:xfrm>
            <a:off x="1348287" y="3201980"/>
            <a:ext cx="8033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2400" b="1" i="0" dirty="0">
                <a:effectLst/>
                <a:latin typeface="Noto Sans KR"/>
              </a:rPr>
              <a:t>CVSS(Common Vulnerability Scoring System)</a:t>
            </a:r>
            <a:r>
              <a:rPr lang="en" altLang="ko-KR" sz="2400" b="0" i="0" dirty="0">
                <a:effectLst/>
                <a:latin typeface="Noto Sans KR"/>
              </a:rPr>
              <a:t> </a:t>
            </a:r>
            <a:r>
              <a:rPr lang="ko-KR" altLang="en-US" sz="2400" b="0" i="0" dirty="0">
                <a:effectLst/>
                <a:latin typeface="Noto Sans KR"/>
              </a:rPr>
              <a:t>약어로서 취약점의 가장 중요한 특성을 이해하고</a:t>
            </a:r>
            <a:r>
              <a:rPr lang="en-US" altLang="ko-KR" sz="2400" b="0" i="0" dirty="0">
                <a:effectLst/>
                <a:latin typeface="Noto Sans KR"/>
              </a:rPr>
              <a:t>, </a:t>
            </a:r>
            <a:r>
              <a:rPr lang="ko-KR" altLang="en-US" sz="2400" b="0" i="0" dirty="0">
                <a:effectLst/>
                <a:latin typeface="Noto Sans KR"/>
              </a:rPr>
              <a:t>그것에 수치로 된 점수를 부여함으로써 심각성을 표기하는 시스템이다</a:t>
            </a:r>
            <a:r>
              <a:rPr lang="en-US" altLang="ko-KR" sz="2400" b="0" i="0" dirty="0">
                <a:effectLst/>
                <a:latin typeface="Noto Sans KR"/>
              </a:rPr>
              <a:t>.</a:t>
            </a:r>
          </a:p>
          <a:p>
            <a:endParaRPr lang="en-US" altLang="ko-KR" sz="2400" b="0" i="0" dirty="0">
              <a:effectLst/>
              <a:latin typeface="Noto Sans KR"/>
            </a:endParaRPr>
          </a:p>
          <a:p>
            <a:endParaRPr lang="en-US" altLang="ko-KR" sz="2400" b="0" i="0" dirty="0">
              <a:effectLst/>
              <a:latin typeface="Noto Sans K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" altLang="ko-KR" sz="2400" b="0" i="0" dirty="0">
                <a:effectLst/>
                <a:latin typeface="Noto Sans KR"/>
              </a:rPr>
              <a:t>None : 0.0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" altLang="ko-KR" sz="2400" b="0" i="0" dirty="0">
                <a:effectLst/>
                <a:latin typeface="Noto Sans KR"/>
              </a:rPr>
              <a:t>Low : 0.1 ~ 3.9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" altLang="ko-KR" sz="2400" b="0" i="0" dirty="0">
                <a:effectLst/>
                <a:latin typeface="Noto Sans KR"/>
              </a:rPr>
              <a:t>Medium : 4.0 ~ 6.9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" altLang="ko-KR" sz="2400" b="0" i="0" dirty="0">
                <a:effectLst/>
                <a:latin typeface="Noto Sans KR"/>
              </a:rPr>
              <a:t>High : 7.0 ~ 8.9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" altLang="ko-KR" sz="2400" b="0" i="0" dirty="0">
                <a:effectLst/>
                <a:latin typeface="Noto Sans KR"/>
              </a:rPr>
              <a:t>Critical : 9.0 ~ 10.0</a:t>
            </a:r>
          </a:p>
          <a:p>
            <a:endParaRPr kumimoji="1"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330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284727" cy="2445793"/>
            <a:chOff x="-691292" y="-1543768"/>
            <a:chExt cx="16379636" cy="3261057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656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altLang="ko-KR" sz="6000" b="0" i="0" dirty="0">
                  <a:effectLst/>
                  <a:latin typeface="+mj-lt"/>
                </a:rPr>
                <a:t>CPE</a:t>
              </a:r>
              <a:r>
                <a:rPr lang="ko-KR" altLang="en-US" sz="6000" b="0" i="0" dirty="0">
                  <a:effectLst/>
                  <a:latin typeface="+mj-lt"/>
                </a:rPr>
                <a:t> 란</a:t>
              </a:r>
              <a:r>
                <a:rPr lang="en-US" altLang="ko-KR" sz="6000" b="0" i="0" dirty="0">
                  <a:effectLst/>
                  <a:latin typeface="+mj-lt"/>
                </a:rPr>
                <a:t>?</a:t>
              </a:r>
              <a:endParaRPr lang="en-US" sz="6000" dirty="0">
                <a:latin typeface="+mj-lt"/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7F9E41-8698-3BA4-87B6-77C4387F661F}"/>
              </a:ext>
            </a:extLst>
          </p:cNvPr>
          <p:cNvSpPr txBox="1"/>
          <p:nvPr/>
        </p:nvSpPr>
        <p:spPr>
          <a:xfrm>
            <a:off x="986731" y="3165489"/>
            <a:ext cx="1658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en-US" altLang="ko-KR" sz="2400" b="1" dirty="0"/>
              <a:t>CPE</a:t>
            </a:r>
            <a:r>
              <a:rPr kumimoji="1" lang="ko-KR" altLang="en-US" sz="2400" b="1" dirty="0"/>
              <a:t>란</a:t>
            </a:r>
            <a:r>
              <a:rPr kumimoji="1" lang="en-US" altLang="ko-KR" sz="2400" b="1" dirty="0"/>
              <a:t>?</a:t>
            </a:r>
            <a:r>
              <a:rPr kumimoji="1" lang="ko-KR" altLang="en-US" sz="2400" b="1" dirty="0"/>
              <a:t> </a:t>
            </a:r>
            <a:r>
              <a:rPr kumimoji="1" lang="en-US" altLang="ko-KR" sz="2400" dirty="0"/>
              <a:t>-</a:t>
            </a:r>
            <a:r>
              <a:rPr kumimoji="1" lang="ko-KR" altLang="en-US" sz="2400" dirty="0"/>
              <a:t> </a:t>
            </a:r>
            <a:r>
              <a:rPr lang="ko-KR" altLang="en-US" sz="2400" b="1" i="0" u="none" strike="noStrike" dirty="0">
                <a:effectLst/>
              </a:rPr>
              <a:t>운영 체제 및 소프트웨어 애플리케이션을 식별하는 방법</a:t>
            </a:r>
            <a:r>
              <a:rPr lang="en-US" altLang="ko-KR" sz="2400" b="1" dirty="0"/>
              <a:t>   </a:t>
            </a:r>
            <a:r>
              <a:rPr kumimoji="1" lang="en-US" altLang="ko-KR" sz="2400" b="1" dirty="0"/>
              <a:t>2. </a:t>
            </a:r>
            <a:r>
              <a:rPr kumimoji="1" lang="ko-KR" altLang="en-US" sz="2400" b="1" dirty="0"/>
              <a:t>해당 </a:t>
            </a:r>
            <a:r>
              <a:rPr kumimoji="1" lang="en-US" altLang="ko-KR" sz="2400" b="1" dirty="0"/>
              <a:t>CVE</a:t>
            </a:r>
            <a:r>
              <a:rPr kumimoji="1" lang="ko-KR" altLang="en-US" sz="2400" b="1" dirty="0"/>
              <a:t>로 인해 영향이 </a:t>
            </a:r>
            <a:r>
              <a:rPr kumimoji="1" lang="ko-KR" altLang="en-US" sz="2400" b="1" dirty="0" err="1"/>
              <a:t>끼칠만한</a:t>
            </a:r>
            <a:r>
              <a:rPr kumimoji="1" lang="ko-KR" altLang="en-US" sz="2400" b="1" dirty="0"/>
              <a:t> </a:t>
            </a:r>
            <a:r>
              <a:rPr kumimoji="1" lang="en-US" altLang="ko-KR" sz="2400" b="1" dirty="0"/>
              <a:t>CPE</a:t>
            </a:r>
            <a:r>
              <a:rPr kumimoji="1" lang="ko-KR" altLang="en-US" sz="2400" b="1" dirty="0"/>
              <a:t>들을 </a:t>
            </a:r>
            <a:r>
              <a:rPr kumimoji="1" lang="en-US" altLang="ko-KR" sz="2400" b="1" dirty="0"/>
              <a:t>												</a:t>
            </a:r>
            <a:r>
              <a:rPr kumimoji="1" lang="ko-KR" altLang="en-US" sz="2400" b="1" dirty="0"/>
              <a:t>나열한다</a:t>
            </a:r>
            <a:r>
              <a:rPr kumimoji="1" lang="en-US" altLang="ko-KR" sz="2400" b="1" dirty="0"/>
              <a:t>.</a:t>
            </a:r>
            <a:r>
              <a:rPr kumimoji="1" lang="ko-KR" altLang="en-US" sz="2400" b="1" dirty="0">
                <a:latin typeface="Source Sans Pro" panose="020B0503030403020204" pitchFamily="34" charset="0"/>
              </a:rPr>
              <a:t>      </a:t>
            </a:r>
            <a:endParaRPr kumimoji="1" lang="en-US" altLang="ko-KR" sz="2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64EE0EF-7E51-795E-CE53-541F7D09B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694" y="4120360"/>
            <a:ext cx="7057407" cy="48667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005B68-8626-EC03-26D5-7FA2EF2FA1E2}"/>
              </a:ext>
            </a:extLst>
          </p:cNvPr>
          <p:cNvSpPr txBox="1"/>
          <p:nvPr/>
        </p:nvSpPr>
        <p:spPr>
          <a:xfrm>
            <a:off x="10512152" y="849292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b="0" i="0" u="none" strike="noStrike" dirty="0" err="1">
                <a:solidFill>
                  <a:schemeClr val="bg1"/>
                </a:solidFill>
                <a:effectLst/>
                <a:latin typeface="-webkit-standard"/>
              </a:rPr>
              <a:t>cpe</a:t>
            </a:r>
            <a:r>
              <a:rPr lang="en" altLang="ko-KR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:/ &lt;</a:t>
            </a:r>
            <a:r>
              <a:rPr lang="ko-KR" altLang="en-US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부품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공급업체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제품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버전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업데이트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에디션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언어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&gt;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0740D-EF88-5C33-B51F-3F7F4620A032}"/>
              </a:ext>
            </a:extLst>
          </p:cNvPr>
          <p:cNvSpPr txBox="1"/>
          <p:nvPr/>
        </p:nvSpPr>
        <p:spPr>
          <a:xfrm>
            <a:off x="10754132" y="8952661"/>
            <a:ext cx="3622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>
                <a:solidFill>
                  <a:schemeClr val="bg1"/>
                </a:solidFill>
              </a:rPr>
              <a:t>*은 </a:t>
            </a:r>
            <a:r>
              <a:rPr kumimoji="1" lang="en-US" altLang="ko-KR" dirty="0">
                <a:solidFill>
                  <a:schemeClr val="bg1"/>
                </a:solidFill>
              </a:rPr>
              <a:t>ANY</a:t>
            </a:r>
            <a:r>
              <a:rPr kumimoji="1" lang="ko-KR" altLang="en-US" dirty="0" err="1">
                <a:solidFill>
                  <a:schemeClr val="bg1"/>
                </a:solidFill>
              </a:rPr>
              <a:t>를</a:t>
            </a:r>
            <a:r>
              <a:rPr kumimoji="1" lang="ko-KR" altLang="en-US" dirty="0">
                <a:solidFill>
                  <a:schemeClr val="bg1"/>
                </a:solidFill>
              </a:rPr>
              <a:t> 뜻하고 </a:t>
            </a:r>
            <a:r>
              <a:rPr kumimoji="1" lang="en-US" altLang="ko-KR" dirty="0">
                <a:solidFill>
                  <a:schemeClr val="bg1"/>
                </a:solidFill>
              </a:rPr>
              <a:t>–</a:t>
            </a:r>
            <a:r>
              <a:rPr kumimoji="1" lang="ko-KR" altLang="en-US" dirty="0">
                <a:solidFill>
                  <a:schemeClr val="bg1"/>
                </a:solidFill>
              </a:rPr>
              <a:t>은 </a:t>
            </a:r>
            <a:r>
              <a:rPr kumimoji="1" lang="en-US" altLang="ko-KR" dirty="0">
                <a:solidFill>
                  <a:schemeClr val="bg1"/>
                </a:solidFill>
              </a:rPr>
              <a:t>‘N/A’</a:t>
            </a:r>
            <a:r>
              <a:rPr kumimoji="1" lang="ko-KR" altLang="en-US" dirty="0" err="1">
                <a:solidFill>
                  <a:schemeClr val="bg1"/>
                </a:solidFill>
              </a:rPr>
              <a:t>를</a:t>
            </a:r>
            <a:r>
              <a:rPr kumimoji="1" lang="ko-KR" altLang="en-US" dirty="0">
                <a:solidFill>
                  <a:schemeClr val="bg1"/>
                </a:solidFill>
              </a:rPr>
              <a:t> 뜻함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DD5D5C9-6972-E04B-2387-D855E4D7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443" y="3668422"/>
            <a:ext cx="5545539" cy="5345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BB0EB3-16B8-9607-9BFA-CD3680F148A2}"/>
              </a:ext>
            </a:extLst>
          </p:cNvPr>
          <p:cNvSpPr txBox="1"/>
          <p:nvPr/>
        </p:nvSpPr>
        <p:spPr>
          <a:xfrm>
            <a:off x="1799184" y="9088800"/>
            <a:ext cx="9835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cpe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:/ 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부품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공급업체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제품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버전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업데이트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에디션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언어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313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4188" y="246956"/>
            <a:ext cx="12284727" cy="3279365"/>
            <a:chOff x="-691292" y="-2503874"/>
            <a:chExt cx="16379636" cy="4372486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807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endParaRPr lang="en-US" sz="8000" dirty="0">
                <a:solidFill>
                  <a:schemeClr val="bg1"/>
                </a:solidFill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2503874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331692-E679-D145-653A-227BD825CA66}"/>
              </a:ext>
            </a:extLst>
          </p:cNvPr>
          <p:cNvSpPr txBox="1"/>
          <p:nvPr/>
        </p:nvSpPr>
        <p:spPr>
          <a:xfrm>
            <a:off x="2557099" y="4240444"/>
            <a:ext cx="13173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2.FOSSLIGHT</a:t>
            </a:r>
            <a:r>
              <a:rPr kumimoji="1" lang="ko-KR" altLang="en-US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에서 </a:t>
            </a:r>
            <a:r>
              <a:rPr kumimoji="1" lang="en-US" altLang="ko-KR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NVD</a:t>
            </a:r>
            <a:r>
              <a:rPr kumimoji="1" lang="ko-KR" altLang="en-US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사용</a:t>
            </a:r>
          </a:p>
        </p:txBody>
      </p:sp>
    </p:spTree>
    <p:extLst>
      <p:ext uri="{BB962C8B-B14F-4D97-AF65-F5344CB8AC3E}">
        <p14:creationId xmlns:p14="http://schemas.microsoft.com/office/powerpoint/2010/main" val="1760349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4188" y="246956"/>
            <a:ext cx="12284727" cy="3279365"/>
            <a:chOff x="-691292" y="-2503874"/>
            <a:chExt cx="16379636" cy="4372486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807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endParaRPr lang="en-US" sz="8000" dirty="0">
                <a:solidFill>
                  <a:schemeClr val="bg1"/>
                </a:solidFill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2503874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A1D09074-71AB-72AB-D39E-0B29D4A59D15}"/>
              </a:ext>
            </a:extLst>
          </p:cNvPr>
          <p:cNvSpPr txBox="1"/>
          <p:nvPr/>
        </p:nvSpPr>
        <p:spPr>
          <a:xfrm>
            <a:off x="1371600" y="1409700"/>
            <a:ext cx="14325600" cy="1244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87"/>
              </a:lnSpc>
            </a:pPr>
            <a:r>
              <a:rPr lang="en-US" sz="6000" dirty="0">
                <a:ea typeface="Gothic A1 Ultra-Bold"/>
              </a:rPr>
              <a:t>FOSSLIGHT</a:t>
            </a:r>
            <a:r>
              <a:rPr lang="ko-KR" altLang="en-US" sz="6000" dirty="0">
                <a:ea typeface="Gothic A1 Ultra-Bold"/>
              </a:rPr>
              <a:t> </a:t>
            </a:r>
            <a:r>
              <a:rPr lang="en-US" altLang="ko-KR" sz="6000" dirty="0">
                <a:ea typeface="Gothic A1 Ultra-Bold"/>
              </a:rPr>
              <a:t>HUB</a:t>
            </a:r>
            <a:r>
              <a:rPr lang="ko-KR" altLang="en-US" sz="6000" dirty="0">
                <a:ea typeface="Gothic A1 Ultra-Bold"/>
              </a:rPr>
              <a:t>란</a:t>
            </a:r>
            <a:r>
              <a:rPr lang="en-US" altLang="ko-KR" sz="6000" dirty="0">
                <a:ea typeface="Gothic A1 Ultra-Bold"/>
              </a:rPr>
              <a:t>?</a:t>
            </a:r>
            <a:r>
              <a:rPr lang="ko-KR" altLang="en-US" sz="6000" dirty="0">
                <a:ea typeface="Gothic A1 Ultra-Bold"/>
              </a:rPr>
              <a:t> </a:t>
            </a:r>
            <a:endParaRPr lang="en-US" sz="6000" dirty="0">
              <a:ea typeface="Gothic A1 Ultra-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6CDF3-5FD9-7742-C5F7-20C091024E5B}"/>
              </a:ext>
            </a:extLst>
          </p:cNvPr>
          <p:cNvSpPr txBox="1"/>
          <p:nvPr/>
        </p:nvSpPr>
        <p:spPr>
          <a:xfrm>
            <a:off x="3237856" y="5525589"/>
            <a:ext cx="12582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i="0" dirty="0" err="1">
                <a:solidFill>
                  <a:srgbClr val="333333"/>
                </a:solidFill>
                <a:effectLst/>
                <a:latin typeface="var(--font-family-heading)"/>
              </a:rPr>
              <a:t>FOSSLight</a:t>
            </a:r>
            <a:r>
              <a:rPr lang="en" altLang="ko-KR" sz="2400" b="1" i="0" dirty="0">
                <a:solidFill>
                  <a:srgbClr val="333333"/>
                </a:solidFill>
                <a:effectLst/>
                <a:latin typeface="var(--font-family-heading)"/>
              </a:rPr>
              <a:t> Hub</a:t>
            </a:r>
            <a:r>
              <a:rPr lang="ko-KR" altLang="en-US" sz="2400" b="1" i="0" dirty="0">
                <a:solidFill>
                  <a:srgbClr val="333333"/>
                </a:solidFill>
                <a:effectLst/>
                <a:latin typeface="var(--font-family-heading)"/>
              </a:rPr>
              <a:t>는 오픈 소스</a:t>
            </a:r>
            <a:r>
              <a:rPr lang="en-US" altLang="ko-KR" sz="2400" b="1" i="0" dirty="0">
                <a:solidFill>
                  <a:srgbClr val="333333"/>
                </a:solidFill>
                <a:effectLst/>
                <a:latin typeface="var(--font-family-heading)"/>
              </a:rPr>
              <a:t>, </a:t>
            </a:r>
            <a:r>
              <a:rPr lang="ko-KR" altLang="en-US" sz="2400" b="1" i="0" dirty="0">
                <a:solidFill>
                  <a:srgbClr val="333333"/>
                </a:solidFill>
                <a:effectLst/>
                <a:latin typeface="var(--font-family-heading)"/>
              </a:rPr>
              <a:t>오픈 소스 라이선스</a:t>
            </a:r>
            <a:r>
              <a:rPr lang="en-US" altLang="ko-KR" sz="2400" b="1" i="0" dirty="0">
                <a:solidFill>
                  <a:srgbClr val="333333"/>
                </a:solidFill>
                <a:effectLst/>
                <a:latin typeface="var(--font-family-heading)"/>
              </a:rPr>
              <a:t>, </a:t>
            </a:r>
            <a:r>
              <a:rPr lang="ko-KR" altLang="en-US" sz="2400" b="1" i="0" dirty="0">
                <a:solidFill>
                  <a:srgbClr val="333333"/>
                </a:solidFill>
                <a:effectLst/>
                <a:latin typeface="var(--font-family-heading)"/>
              </a:rPr>
              <a:t>그리고 보안취약점까지 관리해줌으로써</a:t>
            </a:r>
            <a:br>
              <a:rPr lang="ko-KR" altLang="en-US" sz="2400" b="1" i="0" dirty="0">
                <a:solidFill>
                  <a:srgbClr val="333333"/>
                </a:solidFill>
                <a:effectLst/>
                <a:latin typeface="var(--font-family-heading)"/>
              </a:rPr>
            </a:br>
            <a:r>
              <a:rPr lang="ko-KR" altLang="en-US" sz="2400" b="1" i="0" dirty="0">
                <a:solidFill>
                  <a:srgbClr val="333333"/>
                </a:solidFill>
                <a:effectLst/>
                <a:latin typeface="var(--font-family-heading)"/>
              </a:rPr>
              <a:t>오픈 소스 라이선스 의무사항을 준수하고 보안취약점으로부터 안전하게 사용할 수 있습니다</a:t>
            </a:r>
            <a:r>
              <a:rPr lang="en-US" altLang="ko-KR" sz="2400" b="1" i="0" dirty="0">
                <a:solidFill>
                  <a:srgbClr val="333333"/>
                </a:solidFill>
                <a:effectLst/>
                <a:latin typeface="var(--font-family-heading)"/>
              </a:rPr>
              <a:t>.</a:t>
            </a:r>
          </a:p>
          <a:p>
            <a:endParaRPr kumimoji="1"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2508EFC-61C9-7707-A5C9-0D01BAB1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074" y="3992478"/>
            <a:ext cx="6261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2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4188" y="246956"/>
            <a:ext cx="12284727" cy="3279365"/>
            <a:chOff x="-691292" y="-2503874"/>
            <a:chExt cx="16379636" cy="4372486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807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endParaRPr lang="en-US" sz="8000" dirty="0">
                <a:solidFill>
                  <a:schemeClr val="bg1"/>
                </a:solidFill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2503874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A1D09074-71AB-72AB-D39E-0B29D4A59D15}"/>
              </a:ext>
            </a:extLst>
          </p:cNvPr>
          <p:cNvSpPr txBox="1"/>
          <p:nvPr/>
        </p:nvSpPr>
        <p:spPr>
          <a:xfrm>
            <a:off x="1371600" y="1409700"/>
            <a:ext cx="14325600" cy="12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87"/>
              </a:lnSpc>
            </a:pPr>
            <a:r>
              <a:rPr lang="en-US" sz="6000" dirty="0">
                <a:ea typeface="Gothic A1 Ultra-Bold"/>
              </a:rPr>
              <a:t>FOSSLIGHT</a:t>
            </a:r>
            <a:r>
              <a:rPr lang="ko-KR" altLang="en-US" sz="6000" dirty="0">
                <a:ea typeface="Gothic A1 Ultra-Bold"/>
              </a:rPr>
              <a:t>에서 </a:t>
            </a:r>
            <a:r>
              <a:rPr lang="en-US" altLang="ko-KR" sz="6000" dirty="0">
                <a:ea typeface="Gothic A1 Ultra-Bold"/>
              </a:rPr>
              <a:t>NVD</a:t>
            </a:r>
            <a:r>
              <a:rPr lang="ko-KR" altLang="en-US" sz="6000" dirty="0">
                <a:ea typeface="Gothic A1 Ultra-Bold"/>
              </a:rPr>
              <a:t>사용 </a:t>
            </a:r>
            <a:endParaRPr lang="en-US" sz="6000" dirty="0">
              <a:ea typeface="Gothic A1 Ultra-Bold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2CE3A85-0589-87E5-A676-6F233B974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08" y="4262490"/>
            <a:ext cx="14954006" cy="8505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331F65-06B5-8D87-9341-56F0B997099B}"/>
              </a:ext>
            </a:extLst>
          </p:cNvPr>
          <p:cNvSpPr txBox="1"/>
          <p:nvPr/>
        </p:nvSpPr>
        <p:spPr>
          <a:xfrm>
            <a:off x="12710213" y="6615691"/>
            <a:ext cx="169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dirty="0"/>
              <a:t>CVSS SCORE</a:t>
            </a:r>
            <a:endParaRPr kumimoji="1" lang="ko-KR" altLang="en-US" sz="2400" dirty="0"/>
          </a:p>
        </p:txBody>
      </p:sp>
      <p:sp>
        <p:nvSpPr>
          <p:cNvPr id="13" name="위쪽 화살표[U] 12">
            <a:extLst>
              <a:ext uri="{FF2B5EF4-FFF2-40B4-BE49-F238E27FC236}">
                <a16:creationId xmlns:a16="http://schemas.microsoft.com/office/drawing/2014/main" id="{984AAB10-17FA-F6FE-A8F9-5BBCA73DA6B2}"/>
              </a:ext>
            </a:extLst>
          </p:cNvPr>
          <p:cNvSpPr/>
          <p:nvPr/>
        </p:nvSpPr>
        <p:spPr>
          <a:xfrm>
            <a:off x="13218915" y="5531159"/>
            <a:ext cx="677613" cy="79334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0612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4188" y="246956"/>
            <a:ext cx="12284727" cy="3279365"/>
            <a:chOff x="-691292" y="-2503874"/>
            <a:chExt cx="16379636" cy="4372486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807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endParaRPr lang="en-US" sz="8000" dirty="0">
                <a:solidFill>
                  <a:schemeClr val="bg1"/>
                </a:solidFill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2503874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A1D09074-71AB-72AB-D39E-0B29D4A59D15}"/>
              </a:ext>
            </a:extLst>
          </p:cNvPr>
          <p:cNvSpPr txBox="1"/>
          <p:nvPr/>
        </p:nvSpPr>
        <p:spPr>
          <a:xfrm>
            <a:off x="1371600" y="1409700"/>
            <a:ext cx="14325600" cy="12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87"/>
              </a:lnSpc>
            </a:pPr>
            <a:r>
              <a:rPr lang="en-US" sz="6000" dirty="0">
                <a:ea typeface="Gothic A1 Ultra-Bold"/>
              </a:rPr>
              <a:t>NVD</a:t>
            </a:r>
            <a:r>
              <a:rPr lang="ko-KR" altLang="en-US" sz="6000" dirty="0">
                <a:ea typeface="Gothic A1 Ultra-Bold"/>
              </a:rPr>
              <a:t>랑 오픈소스 이름 매칭</a:t>
            </a:r>
            <a:endParaRPr lang="en-US" sz="6000" dirty="0">
              <a:ea typeface="Gothic A1 Ultra-Bold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E2F4179-AD47-CC14-0BF1-0E79E5857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03" y="4674869"/>
            <a:ext cx="7089686" cy="444936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AC1DCA6-A89B-B061-E47C-8E3B8B993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956965"/>
            <a:ext cx="15254047" cy="135011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D6D700-B7A3-AED4-B43F-13AE5FCFC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904" y="5143501"/>
            <a:ext cx="8520446" cy="2736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246F90-8AB5-6721-1020-D634A449A44F}"/>
              </a:ext>
            </a:extLst>
          </p:cNvPr>
          <p:cNvSpPr txBox="1"/>
          <p:nvPr/>
        </p:nvSpPr>
        <p:spPr>
          <a:xfrm>
            <a:off x="8534400" y="801957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cpe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:/ 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부품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공급업체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제품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버전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업데이트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에디션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&gt;:&lt;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언어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&gt;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F698B-34FD-41A1-C4B4-6B14ABCC15CB}"/>
              </a:ext>
            </a:extLst>
          </p:cNvPr>
          <p:cNvSpPr txBox="1"/>
          <p:nvPr/>
        </p:nvSpPr>
        <p:spPr>
          <a:xfrm>
            <a:off x="8545396" y="8453282"/>
            <a:ext cx="765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CVE</a:t>
            </a:r>
            <a:r>
              <a:rPr kumimoji="1" lang="ko-KR" altLang="en-US" dirty="0"/>
              <a:t>에 해당하는 </a:t>
            </a:r>
            <a:r>
              <a:rPr kumimoji="1" lang="en-US" altLang="ko-KR" dirty="0"/>
              <a:t>CPE</a:t>
            </a:r>
            <a:r>
              <a:rPr kumimoji="1" lang="ko-KR" altLang="en-US" dirty="0"/>
              <a:t>의 공급업체와 제품을 가지고 </a:t>
            </a:r>
            <a:r>
              <a:rPr kumimoji="1" lang="en-US" altLang="ko-KR" dirty="0"/>
              <a:t>OSS</a:t>
            </a:r>
            <a:r>
              <a:rPr kumimoji="1" lang="ko-KR" altLang="en-US" dirty="0"/>
              <a:t>와 </a:t>
            </a:r>
            <a:r>
              <a:rPr kumimoji="1" lang="ko-KR" altLang="en-US" dirty="0" err="1"/>
              <a:t>매칭을</a:t>
            </a:r>
            <a:r>
              <a:rPr kumimoji="1" lang="ko-KR" altLang="en-US" dirty="0"/>
              <a:t> 시켜 </a:t>
            </a:r>
            <a:endParaRPr kumimoji="1" lang="en-US" altLang="ko-KR" dirty="0"/>
          </a:p>
          <a:p>
            <a:r>
              <a:rPr kumimoji="1" lang="en-US" altLang="ko-KR" dirty="0"/>
              <a:t>CVSS SCORE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동기화 한다</a:t>
            </a:r>
            <a:endParaRPr kumimoji="1" lang="en-US" altLang="ko-KR" dirty="0"/>
          </a:p>
          <a:p>
            <a:r>
              <a:rPr kumimoji="1" lang="en-US" altLang="ko-KR" dirty="0"/>
              <a:t>FOSSLIGHT</a:t>
            </a:r>
            <a:r>
              <a:rPr kumimoji="1" lang="ko-KR" altLang="en-US" dirty="0"/>
              <a:t>에서는 </a:t>
            </a:r>
            <a:r>
              <a:rPr kumimoji="1" lang="en-US" altLang="ko-KR" dirty="0"/>
              <a:t>OSS</a:t>
            </a:r>
            <a:r>
              <a:rPr kumimoji="1" lang="ko-KR" altLang="en-US" dirty="0"/>
              <a:t>가 가지는 </a:t>
            </a:r>
            <a:r>
              <a:rPr kumimoji="1" lang="en-US" altLang="ko-KR" dirty="0"/>
              <a:t>CVE</a:t>
            </a:r>
            <a:r>
              <a:rPr kumimoji="1" lang="ko-KR" altLang="en-US" dirty="0"/>
              <a:t>중 가장 높은 </a:t>
            </a:r>
            <a:r>
              <a:rPr kumimoji="1" lang="en-US" altLang="ko-KR" dirty="0"/>
              <a:t>CVSS SCORE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등록시킨다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83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284727" cy="2419953"/>
            <a:chOff x="-691292" y="-1543768"/>
            <a:chExt cx="16379636" cy="3226604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621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sz="6000" dirty="0">
                  <a:ea typeface="Gothic A1 Ultra-Bold"/>
                </a:rPr>
                <a:t>NVD</a:t>
              </a:r>
              <a:r>
                <a:rPr lang="ko-KR" altLang="en-US" sz="6000" dirty="0">
                  <a:ea typeface="Gothic A1 Ultra-Bold"/>
                </a:rPr>
                <a:t> 동기화</a:t>
              </a:r>
              <a:endParaRPr lang="en-US" sz="6000" dirty="0"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7F9E41-8698-3BA4-87B6-77C4387F661F}"/>
              </a:ext>
            </a:extLst>
          </p:cNvPr>
          <p:cNvSpPr txBox="1"/>
          <p:nvPr/>
        </p:nvSpPr>
        <p:spPr>
          <a:xfrm>
            <a:off x="1718441" y="3168869"/>
            <a:ext cx="9363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1.</a:t>
            </a:r>
            <a:r>
              <a:rPr kumimoji="1" lang="ko-KR" altLang="en-US" sz="2400" dirty="0"/>
              <a:t> </a:t>
            </a:r>
            <a:r>
              <a:rPr kumimoji="1" lang="en-US" altLang="ko-KR" sz="2400" dirty="0"/>
              <a:t>FOSSLIGHT</a:t>
            </a:r>
            <a:r>
              <a:rPr kumimoji="1" lang="ko-KR" altLang="en-US" sz="2400" dirty="0"/>
              <a:t>는 기본적으로 </a:t>
            </a:r>
            <a:r>
              <a:rPr lang="en" altLang="ko-KR" sz="2400" b="0" i="0" u="none" strike="noStrike" dirty="0">
                <a:effectLst/>
                <a:latin typeface="-webkit-standard"/>
              </a:rPr>
              <a:t>scheduler </a:t>
            </a:r>
            <a:r>
              <a:rPr lang="ko-KR" altLang="en-US" sz="2400" b="0" i="0" u="none" strike="noStrike" dirty="0">
                <a:effectLst/>
                <a:latin typeface="-webkit-standard"/>
              </a:rPr>
              <a:t>동작 기준 한달 전 데이터까지 </a:t>
            </a:r>
            <a:r>
              <a:rPr lang="en-US" altLang="ko-KR" sz="2400" b="0" i="0" u="none" strike="noStrike" dirty="0">
                <a:effectLst/>
                <a:latin typeface="-webkit-standard"/>
              </a:rPr>
              <a:t>NVD</a:t>
            </a:r>
            <a:r>
              <a:rPr lang="ko-KR" altLang="en-US" sz="2400" b="0" i="0" u="none" strike="noStrike" dirty="0">
                <a:effectLst/>
                <a:latin typeface="-webkit-standard"/>
              </a:rPr>
              <a:t>데이터를 동기화 하고 있다</a:t>
            </a:r>
            <a:r>
              <a:rPr lang="en-US" altLang="ko-KR" sz="2400" b="0" i="0" u="none" strike="noStrike" dirty="0">
                <a:effectLst/>
                <a:latin typeface="-webkit-standard"/>
              </a:rPr>
              <a:t>.</a:t>
            </a:r>
          </a:p>
          <a:p>
            <a:endParaRPr kumimoji="1" lang="en-US" altLang="ko-KR" sz="2400" dirty="0">
              <a:latin typeface="-webkit-standard"/>
            </a:endParaRPr>
          </a:p>
          <a:p>
            <a:r>
              <a:rPr kumimoji="1" lang="en-US" altLang="ko-KR" sz="2400" dirty="0">
                <a:latin typeface="-webkit-standard"/>
              </a:rPr>
              <a:t>2.</a:t>
            </a:r>
            <a:r>
              <a:rPr kumimoji="1" lang="ko-KR" altLang="en-US" sz="2400" dirty="0">
                <a:latin typeface="-webkit-standard"/>
              </a:rPr>
              <a:t> </a:t>
            </a:r>
            <a:r>
              <a:rPr kumimoji="1" lang="en-US" altLang="ko-KR" sz="2400" dirty="0">
                <a:latin typeface="-webkit-standard"/>
              </a:rPr>
              <a:t> DB</a:t>
            </a:r>
            <a:r>
              <a:rPr kumimoji="1" lang="ko-KR" altLang="en-US" sz="2400" dirty="0">
                <a:latin typeface="-webkit-standard"/>
              </a:rPr>
              <a:t>설정 값을 변경해서 </a:t>
            </a:r>
            <a:r>
              <a:rPr kumimoji="1" lang="en-US" altLang="ko-KR" sz="2400" dirty="0">
                <a:latin typeface="-webkit-standard"/>
              </a:rPr>
              <a:t>2002</a:t>
            </a:r>
            <a:r>
              <a:rPr kumimoji="1" lang="ko-KR" altLang="en-US" sz="2400" dirty="0">
                <a:latin typeface="-webkit-standard"/>
              </a:rPr>
              <a:t>년 데이터부터 다운로드가 가능합니다</a:t>
            </a:r>
            <a:r>
              <a:rPr kumimoji="1" lang="en-US" altLang="ko-KR" sz="2400" dirty="0">
                <a:latin typeface="-webkit-standard"/>
              </a:rPr>
              <a:t>.</a:t>
            </a:r>
            <a:endParaRPr kumimoji="1" lang="en-US" altLang="ko-KR" sz="2400" dirty="0"/>
          </a:p>
          <a:p>
            <a:endParaRPr kumimoji="1" lang="en-US" altLang="ko-KR" sz="2400" dirty="0"/>
          </a:p>
          <a:p>
            <a:r>
              <a:rPr kumimoji="1" lang="en-US" altLang="ko-KR" sz="2400" dirty="0"/>
              <a:t>3.</a:t>
            </a:r>
            <a:r>
              <a:rPr kumimoji="1" lang="ko-KR" altLang="en-US" sz="2400" dirty="0"/>
              <a:t> 다운로드가 진행되는지는 </a:t>
            </a:r>
            <a:r>
              <a:rPr kumimoji="1" lang="en-US" altLang="ko-KR" sz="2400" dirty="0" err="1"/>
              <a:t>schedule.log</a:t>
            </a:r>
            <a:r>
              <a:rPr kumimoji="1" lang="ko-KR" altLang="en-US" sz="2400" dirty="0" err="1"/>
              <a:t>를</a:t>
            </a:r>
            <a:r>
              <a:rPr kumimoji="1" lang="ko-KR" altLang="en-US" sz="2400" dirty="0"/>
              <a:t> 통해 확인이 가능합니다</a:t>
            </a:r>
            <a:r>
              <a:rPr kumimoji="1" lang="en-US" altLang="ko-KR" sz="2400" dirty="0"/>
              <a:t>.</a:t>
            </a:r>
            <a:r>
              <a:rPr kumimoji="1" lang="ko-KR" altLang="en-US" sz="2400" dirty="0"/>
              <a:t> </a:t>
            </a:r>
            <a:endParaRPr kumimoji="1" lang="en-US" altLang="ko-KR" sz="24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FBE4955-CDBF-E911-CE3B-BADD452A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487" y="5674228"/>
            <a:ext cx="1397000" cy="3048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CD274E1-82AF-3C2C-4552-E13C00745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487" y="5969694"/>
            <a:ext cx="7772400" cy="26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6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4188" y="208564"/>
            <a:ext cx="10514068" cy="2695143"/>
            <a:chOff x="-742091" y="-2138241"/>
            <a:chExt cx="14018757" cy="3593525"/>
          </a:xfrm>
        </p:grpSpPr>
        <p:sp>
          <p:nvSpPr>
            <p:cNvPr id="8" name="TextBox 8"/>
            <p:cNvSpPr txBox="1"/>
            <p:nvPr/>
          </p:nvSpPr>
          <p:spPr>
            <a:xfrm>
              <a:off x="-68817" y="-336918"/>
              <a:ext cx="13345483" cy="17922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ko-KR" altLang="en-US" sz="8000" dirty="0">
                  <a:ea typeface="Gothic A1 Ultra-Bold"/>
                </a:rPr>
                <a:t>소개</a:t>
              </a:r>
              <a:endParaRPr lang="en-US" sz="8000" dirty="0"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742091" y="-2138241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ko-KR" altLang="en-US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39144" y="2982502"/>
            <a:ext cx="4605792" cy="432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ko-KR" altLang="en-US" sz="2400" dirty="0">
                <a:ea typeface="Arita Dotum Medium"/>
              </a:rPr>
              <a:t>숭실대 컴퓨터학부 김명현 </a:t>
            </a:r>
            <a:endParaRPr lang="en-US" altLang="ko-KR" sz="2400" dirty="0">
              <a:ea typeface="Arita Dotum Medium"/>
            </a:endParaRPr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4C8F0986-EFA1-8578-2486-82F77AEE0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996873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A35FA38C-6C1E-9790-01B6-E8901AB2A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821308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21B744-8BDB-854B-6DFA-22BAD0474498}"/>
              </a:ext>
            </a:extLst>
          </p:cNvPr>
          <p:cNvSpPr txBox="1"/>
          <p:nvPr/>
        </p:nvSpPr>
        <p:spPr>
          <a:xfrm>
            <a:off x="3033116" y="6237347"/>
            <a:ext cx="1243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   </a:t>
            </a:r>
            <a:r>
              <a:rPr kumimoji="1" lang="en-US" altLang="ko-KR" dirty="0"/>
              <a:t>ASC(</a:t>
            </a:r>
            <a:r>
              <a:rPr kumimoji="1" lang="en-US" altLang="ko-KR" dirty="0" err="1"/>
              <a:t>aws</a:t>
            </a:r>
            <a:r>
              <a:rPr kumimoji="1" lang="en-US" altLang="ko-KR" dirty="0"/>
              <a:t> student club)                      </a:t>
            </a:r>
            <a:r>
              <a:rPr kumimoji="1" lang="ko-KR" altLang="en-US" dirty="0"/>
              <a:t>   </a:t>
            </a:r>
            <a:r>
              <a:rPr kumimoji="1" lang="en-US" altLang="ko-KR" dirty="0"/>
              <a:t> UMC 3</a:t>
            </a:r>
            <a:r>
              <a:rPr kumimoji="1" lang="ko-KR" altLang="en-US" dirty="0"/>
              <a:t>기 부원                   </a:t>
            </a:r>
            <a:r>
              <a:rPr kumimoji="1" lang="en-US" altLang="ko-KR" dirty="0" err="1"/>
              <a:t>FosslightHub</a:t>
            </a:r>
            <a:r>
              <a:rPr kumimoji="1" lang="en-US" altLang="ko-KR" dirty="0"/>
              <a:t> 2022</a:t>
            </a:r>
            <a:r>
              <a:rPr kumimoji="1" lang="ko-KR" altLang="en-US" dirty="0"/>
              <a:t> 멘티</a:t>
            </a:r>
            <a:endParaRPr kumimoji="1" lang="en-US" altLang="ko-KR" dirty="0"/>
          </a:p>
          <a:p>
            <a:r>
              <a:rPr kumimoji="1" lang="en-US" altLang="ko-KR" dirty="0"/>
              <a:t>					</a:t>
            </a:r>
            <a:r>
              <a:rPr kumimoji="1" lang="ko-KR" altLang="en-US" dirty="0" err="1"/>
              <a:t>큐시즘</a:t>
            </a:r>
            <a:r>
              <a:rPr kumimoji="1" lang="ko-KR" altLang="en-US" dirty="0"/>
              <a:t> </a:t>
            </a:r>
            <a:r>
              <a:rPr kumimoji="1" lang="en-US" altLang="ko-KR" dirty="0"/>
              <a:t>28</a:t>
            </a:r>
            <a:r>
              <a:rPr kumimoji="1" lang="ko-KR" altLang="en-US" dirty="0"/>
              <a:t>기 부원                              및 </a:t>
            </a:r>
            <a:r>
              <a:rPr kumimoji="1" lang="en-US" altLang="ko-KR" dirty="0"/>
              <a:t>2023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리드멘티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059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284727" cy="2419953"/>
            <a:chOff x="-691292" y="-1543768"/>
            <a:chExt cx="16379636" cy="3226604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621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sz="6000" dirty="0">
                  <a:ea typeface="Gothic A1 Ultra-Bold"/>
                </a:rPr>
                <a:t>NVD</a:t>
              </a:r>
              <a:r>
                <a:rPr lang="ko-KR" altLang="en-US" sz="6000" dirty="0">
                  <a:ea typeface="Gothic A1 Ultra-Bold"/>
                </a:rPr>
                <a:t> 테이블</a:t>
              </a:r>
              <a:endParaRPr lang="en-US" sz="6000" dirty="0"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3ECD139B-FB01-5AF8-86DB-A4C959F44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70" y="2870001"/>
            <a:ext cx="14201885" cy="58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5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856327" cy="2568383"/>
            <a:chOff x="-691292" y="-1543768"/>
            <a:chExt cx="17141769" cy="3424511"/>
          </a:xfrm>
        </p:grpSpPr>
        <p:sp>
          <p:nvSpPr>
            <p:cNvPr id="8" name="TextBox 8"/>
            <p:cNvSpPr txBox="1"/>
            <p:nvPr/>
          </p:nvSpPr>
          <p:spPr>
            <a:xfrm>
              <a:off x="603257" y="135136"/>
              <a:ext cx="15847220" cy="1745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endParaRPr lang="en-US" sz="8000" dirty="0">
                <a:solidFill>
                  <a:schemeClr val="bg1"/>
                </a:solidFill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6D019A3-E6B0-73CE-2F68-266770538A15}"/>
              </a:ext>
            </a:extLst>
          </p:cNvPr>
          <p:cNvSpPr txBox="1"/>
          <p:nvPr/>
        </p:nvSpPr>
        <p:spPr>
          <a:xfrm>
            <a:off x="6191672" y="4481780"/>
            <a:ext cx="5643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감사합니다</a:t>
            </a:r>
            <a:r>
              <a:rPr kumimoji="1" lang="en-US" altLang="ko-KR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kumimoji="1" lang="ko-KR" altLang="en-US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0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85314" y="1328747"/>
            <a:ext cx="9066659" cy="2690947"/>
            <a:chOff x="-7257" y="-46658"/>
            <a:chExt cx="12088879" cy="3587930"/>
          </a:xfrm>
        </p:grpSpPr>
        <p:sp>
          <p:nvSpPr>
            <p:cNvPr id="8" name="TextBox 8"/>
            <p:cNvSpPr txBox="1"/>
            <p:nvPr/>
          </p:nvSpPr>
          <p:spPr>
            <a:xfrm>
              <a:off x="8481298" y="1805241"/>
              <a:ext cx="3600324" cy="1736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ko-KR" altLang="en-US" sz="9072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Gothic A1 Ultra-Bold"/>
                </a:rPr>
                <a:t>목차</a:t>
              </a:r>
              <a:endParaRPr lang="en-US" sz="9072" dirty="0">
                <a:solidFill>
                  <a:schemeClr val="tx1">
                    <a:lumMod val="95000"/>
                    <a:lumOff val="5000"/>
                  </a:schemeClr>
                </a:solidFill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7257" y="-46658"/>
              <a:ext cx="12074364" cy="112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solidFill>
                    <a:schemeClr val="bg1"/>
                  </a:solidFill>
                  <a:ea typeface="Arita Dotum Medium"/>
                </a:rPr>
                <a:t>FOSSLIGHT</a:t>
              </a:r>
            </a:p>
            <a:p>
              <a:pPr>
                <a:lnSpc>
                  <a:spcPts val="3359"/>
                </a:lnSpc>
              </a:pPr>
              <a:r>
                <a:rPr lang="en-US" sz="2400" b="1" spc="228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rita Dotum Medium"/>
                </a:rPr>
                <a:t>COMMUNITY DAY</a:t>
              </a:r>
              <a:r>
                <a:rPr lang="en-US" sz="2400" spc="228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Arita Dotum Medium"/>
                </a:rPr>
                <a:t>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266290" y="4617824"/>
            <a:ext cx="3755418" cy="2402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altLang="ko-KR" sz="2700" dirty="0">
                <a:ea typeface="Arita Dotum Medium"/>
              </a:rPr>
              <a:t>1.NVD</a:t>
            </a:r>
            <a:r>
              <a:rPr lang="ko-KR" altLang="en-US" sz="2700" dirty="0">
                <a:ea typeface="Arita Dotum Medium"/>
              </a:rPr>
              <a:t>란</a:t>
            </a:r>
            <a:r>
              <a:rPr lang="en-US" altLang="ko-KR" sz="2700" dirty="0">
                <a:ea typeface="Arita Dotum Medium"/>
              </a:rPr>
              <a:t>?</a:t>
            </a:r>
          </a:p>
          <a:p>
            <a:pPr algn="ctr">
              <a:lnSpc>
                <a:spcPts val="3779"/>
              </a:lnSpc>
            </a:pPr>
            <a:endParaRPr lang="en-US" altLang="ko-KR" sz="2700" dirty="0">
              <a:ea typeface="Arita Dotum Medium"/>
            </a:endParaRPr>
          </a:p>
          <a:p>
            <a:pPr algn="ctr">
              <a:lnSpc>
                <a:spcPts val="3779"/>
              </a:lnSpc>
            </a:pPr>
            <a:endParaRPr lang="en-US" sz="2700" dirty="0">
              <a:ea typeface="Arita Dotum Medium"/>
            </a:endParaRPr>
          </a:p>
          <a:p>
            <a:pPr algn="ctr">
              <a:lnSpc>
                <a:spcPts val="3779"/>
              </a:lnSpc>
            </a:pPr>
            <a:r>
              <a:rPr lang="en-US" altLang="ko-KR" sz="2700" dirty="0">
                <a:ea typeface="Arita Dotum Medium"/>
              </a:rPr>
              <a:t>2.FOSSLIGHT</a:t>
            </a:r>
            <a:r>
              <a:rPr lang="ko-KR" altLang="en-US" sz="2700" dirty="0">
                <a:ea typeface="Arita Dotum Medium"/>
              </a:rPr>
              <a:t>에서 </a:t>
            </a:r>
            <a:r>
              <a:rPr lang="en-US" altLang="ko-KR" sz="2700" dirty="0">
                <a:ea typeface="Arita Dotum Medium"/>
              </a:rPr>
              <a:t>NVD </a:t>
            </a:r>
            <a:r>
              <a:rPr lang="ko-KR" altLang="en-US" sz="2700" dirty="0">
                <a:ea typeface="Arita Dotum Medium"/>
              </a:rPr>
              <a:t>사용하는 법</a:t>
            </a:r>
            <a:endParaRPr lang="en-US" sz="2700" dirty="0">
              <a:ea typeface="Arita Dotu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6943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4188" y="246956"/>
            <a:ext cx="12284727" cy="3279365"/>
            <a:chOff x="-691292" y="-2503874"/>
            <a:chExt cx="16379636" cy="4372486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807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endParaRPr lang="en-US" sz="8000" dirty="0">
                <a:solidFill>
                  <a:schemeClr val="bg1"/>
                </a:solidFill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2503874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331692-E679-D145-653A-227BD825CA66}"/>
              </a:ext>
            </a:extLst>
          </p:cNvPr>
          <p:cNvSpPr txBox="1"/>
          <p:nvPr/>
        </p:nvSpPr>
        <p:spPr>
          <a:xfrm>
            <a:off x="6973372" y="4524013"/>
            <a:ext cx="46442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1.NVD</a:t>
            </a:r>
            <a:r>
              <a:rPr kumimoji="1" lang="ko-KR" altLang="en-US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란</a:t>
            </a:r>
            <a:r>
              <a:rPr kumimoji="1" lang="en-US" altLang="ko-KR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kumimoji="1" lang="ko-KR" altLang="en-US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284727" cy="2447845"/>
            <a:chOff x="-691292" y="-1543768"/>
            <a:chExt cx="16379636" cy="3263793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65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altLang="ko-KR" sz="7000" dirty="0">
                  <a:ea typeface="Gothic A1 Ultra-Bold"/>
                </a:rPr>
                <a:t>NVD</a:t>
              </a:r>
              <a:r>
                <a:rPr lang="ko-KR" altLang="en-US" sz="7000" dirty="0">
                  <a:ea typeface="Gothic A1 Ultra-Bold"/>
                </a:rPr>
                <a:t>란</a:t>
              </a:r>
              <a:r>
                <a:rPr lang="en-US" altLang="ko-KR" sz="7000" dirty="0">
                  <a:ea typeface="Gothic A1 Ultra-Bold"/>
                </a:rPr>
                <a:t>?</a:t>
              </a:r>
              <a:endParaRPr lang="en-US" sz="7000" dirty="0"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8C4965B-4B41-DD84-9AA5-960E649FDB5C}"/>
              </a:ext>
            </a:extLst>
          </p:cNvPr>
          <p:cNvSpPr txBox="1"/>
          <p:nvPr/>
        </p:nvSpPr>
        <p:spPr>
          <a:xfrm>
            <a:off x="5573054" y="4864338"/>
            <a:ext cx="127362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000" b="1" dirty="0">
                <a:latin typeface="Verdana" panose="020B0604030504040204" pitchFamily="34" charset="0"/>
              </a:rPr>
              <a:t>취약점 데이터를 저장하는 데이터베이스</a:t>
            </a:r>
            <a:endParaRPr lang="en-US" altLang="ko-KR" sz="3000" b="1" dirty="0">
              <a:latin typeface="Verdana" panose="020B0604030504040204" pitchFamily="34" charset="0"/>
            </a:endParaRPr>
          </a:p>
          <a:p>
            <a:endParaRPr lang="ko-KR" altLang="en-US" sz="3000" b="1" dirty="0">
              <a:latin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B7F65F-79B8-12A2-67C8-DFD133500811}"/>
              </a:ext>
            </a:extLst>
          </p:cNvPr>
          <p:cNvSpPr txBox="1"/>
          <p:nvPr/>
        </p:nvSpPr>
        <p:spPr>
          <a:xfrm>
            <a:off x="5889931" y="7241161"/>
            <a:ext cx="604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취약점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: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해커가 악용할 수 있는 소프트웨어의 실수 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(</a:t>
            </a:r>
            <a:r>
              <a:rPr lang="en" altLang="ko-KR" b="0" i="0" dirty="0">
                <a:solidFill>
                  <a:srgbClr val="666666"/>
                </a:solidFill>
                <a:effectLst/>
                <a:latin typeface="Noto Sans KR"/>
              </a:rPr>
              <a:t>mistake)</a:t>
            </a:r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411EF-491E-5E41-0ED4-A1E2A0BF4B4A}"/>
              </a:ext>
            </a:extLst>
          </p:cNvPr>
          <p:cNvSpPr txBox="1"/>
          <p:nvPr/>
        </p:nvSpPr>
        <p:spPr>
          <a:xfrm>
            <a:off x="1371600" y="2724099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800" b="1" i="0" u="none" strike="noStrike" cap="all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" altLang="ko-KR" sz="1800" i="0" u="none" strike="noStrike" cap="all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ATIONAL </a:t>
            </a:r>
            <a:r>
              <a:rPr lang="en" altLang="ko-KR" sz="1800" b="1" i="0" u="none" strike="noStrike" cap="all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lang="en" altLang="ko-KR" sz="1800" i="0" u="none" strike="noStrike" cap="all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ULNERABILITY </a:t>
            </a:r>
            <a:r>
              <a:rPr lang="en" altLang="ko-KR" sz="1800" b="1" i="0" u="none" strike="noStrike" cap="all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" altLang="ko-KR" sz="1800" i="0" u="none" strike="noStrike" cap="all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ATABASE</a:t>
            </a:r>
            <a:endParaRPr lang="en" altLang="ko-KR" sz="1800" i="0" cap="all" dirty="0"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9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4188" y="246956"/>
            <a:ext cx="12284727" cy="3279365"/>
            <a:chOff x="-691292" y="-2503874"/>
            <a:chExt cx="16379636" cy="4372486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807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endParaRPr lang="en-US" sz="8000" dirty="0">
                <a:solidFill>
                  <a:schemeClr val="bg1"/>
                </a:solidFill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2503874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331692-E679-D145-653A-227BD825CA66}"/>
              </a:ext>
            </a:extLst>
          </p:cNvPr>
          <p:cNvSpPr txBox="1"/>
          <p:nvPr/>
        </p:nvSpPr>
        <p:spPr>
          <a:xfrm>
            <a:off x="4823520" y="4711452"/>
            <a:ext cx="10729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NVD</a:t>
            </a:r>
            <a:r>
              <a:rPr kumimoji="1" lang="ko-KR" altLang="en-US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는 왜 생겼을까</a:t>
            </a:r>
            <a:r>
              <a:rPr kumimoji="1" lang="en-US" altLang="ko-KR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kumimoji="1" lang="ko-KR" altLang="en-US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5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284727" cy="2447845"/>
            <a:chOff x="-691292" y="-1543768"/>
            <a:chExt cx="16379636" cy="3263793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65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altLang="ko-KR" sz="6000" dirty="0">
                  <a:ea typeface="Gothic A1 Ultra-Bold"/>
                </a:rPr>
                <a:t>NVD</a:t>
              </a:r>
              <a:r>
                <a:rPr lang="ko-KR" altLang="en-US" sz="6000" dirty="0">
                  <a:ea typeface="Gothic A1 Ultra-Bold"/>
                </a:rPr>
                <a:t>는 왜 생겼을까</a:t>
              </a:r>
              <a:r>
                <a:rPr lang="en-US" altLang="ko-KR" sz="6000" dirty="0">
                  <a:ea typeface="Gothic A1 Ultra-Bold"/>
                </a:rPr>
                <a:t>?</a:t>
              </a:r>
              <a:endParaRPr lang="en-US" sz="6000" dirty="0"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8C4965B-4B41-DD84-9AA5-960E649FDB5C}"/>
              </a:ext>
            </a:extLst>
          </p:cNvPr>
          <p:cNvSpPr txBox="1"/>
          <p:nvPr/>
        </p:nvSpPr>
        <p:spPr>
          <a:xfrm>
            <a:off x="1386637" y="3854461"/>
            <a:ext cx="12736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effectLst/>
                <a:latin typeface="Noto Sans KR"/>
              </a:rPr>
              <a:t> </a:t>
            </a:r>
            <a:r>
              <a:rPr lang="ko-KR" altLang="en-US" sz="2400" dirty="0">
                <a:latin typeface="Noto Sans KR"/>
              </a:rPr>
              <a:t>취약점을 일괄 관리 하기 전에는 각 기관에서 직접 취약점들을 관리를 했고 </a:t>
            </a:r>
            <a:endParaRPr lang="en-US" altLang="ko-KR" sz="2400" dirty="0">
              <a:latin typeface="Noto Sans KR"/>
            </a:endParaRPr>
          </a:p>
          <a:p>
            <a:r>
              <a:rPr lang="ko-KR" altLang="en-US" sz="2400" dirty="0">
                <a:latin typeface="Noto Sans KR"/>
              </a:rPr>
              <a:t>이는 일관성도 없고 비효율적이었다</a:t>
            </a:r>
            <a:r>
              <a:rPr lang="en-US" altLang="ko-KR" sz="2400" dirty="0">
                <a:latin typeface="Noto Sans KR"/>
              </a:rPr>
              <a:t>.</a:t>
            </a:r>
            <a:r>
              <a:rPr lang="ko-KR" altLang="en-US" sz="2400" dirty="0">
                <a:latin typeface="Noto Sans KR"/>
              </a:rPr>
              <a:t> </a:t>
            </a:r>
            <a:endParaRPr lang="en-US" altLang="ko-KR" sz="2400" dirty="0">
              <a:latin typeface="Noto Sans KR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0FD55C2-BD26-2569-B97E-8CB67CED5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93" y="5328846"/>
            <a:ext cx="6032500" cy="346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6FB3B3-9564-9A94-585B-10B30FB7EC59}"/>
              </a:ext>
            </a:extLst>
          </p:cNvPr>
          <p:cNvSpPr txBox="1"/>
          <p:nvPr/>
        </p:nvSpPr>
        <p:spPr>
          <a:xfrm>
            <a:off x="5687616" y="5813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A</a:t>
            </a:r>
            <a:endParaRPr kumimoji="1"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EACA6-5501-1959-61E2-3B94C7CC6EB0}"/>
              </a:ext>
            </a:extLst>
          </p:cNvPr>
          <p:cNvSpPr txBox="1"/>
          <p:nvPr/>
        </p:nvSpPr>
        <p:spPr>
          <a:xfrm>
            <a:off x="7214720" y="590407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B</a:t>
            </a:r>
            <a:endParaRPr kumimoji="1"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0EBDA2-6CE5-DD5D-95C7-BD52F894C666}"/>
              </a:ext>
            </a:extLst>
          </p:cNvPr>
          <p:cNvSpPr txBox="1"/>
          <p:nvPr/>
        </p:nvSpPr>
        <p:spPr>
          <a:xfrm>
            <a:off x="8855968" y="59985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C</a:t>
            </a:r>
            <a:endParaRPr kumimoji="1"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53EBCE-CCCE-3AA8-78DF-758D1E160D61}"/>
              </a:ext>
            </a:extLst>
          </p:cNvPr>
          <p:cNvSpPr txBox="1"/>
          <p:nvPr/>
        </p:nvSpPr>
        <p:spPr>
          <a:xfrm>
            <a:off x="10125729" y="556847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D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923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284727" cy="2447845"/>
            <a:chOff x="-691292" y="-1543768"/>
            <a:chExt cx="16379636" cy="3263793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65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altLang="ko-KR" sz="6000" dirty="0">
                  <a:ea typeface="Gothic A1 Ultra-Bold"/>
                </a:rPr>
                <a:t>NVD</a:t>
              </a:r>
              <a:r>
                <a:rPr lang="ko-KR" altLang="en-US" sz="6000" dirty="0">
                  <a:ea typeface="Gothic A1 Ultra-Bold"/>
                </a:rPr>
                <a:t>는 왜 생겼을까</a:t>
              </a:r>
              <a:r>
                <a:rPr lang="en-US" altLang="ko-KR" sz="6000" dirty="0">
                  <a:ea typeface="Gothic A1 Ultra-Bold"/>
                </a:rPr>
                <a:t>?</a:t>
              </a:r>
              <a:endParaRPr lang="en-US" sz="6000" dirty="0"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8C4965B-4B41-DD84-9AA5-960E649FDB5C}"/>
              </a:ext>
            </a:extLst>
          </p:cNvPr>
          <p:cNvSpPr txBox="1"/>
          <p:nvPr/>
        </p:nvSpPr>
        <p:spPr>
          <a:xfrm>
            <a:off x="1360714" y="3419735"/>
            <a:ext cx="13471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sz="2400" b="0" i="0" dirty="0">
                <a:solidFill>
                  <a:srgbClr val="FF0000"/>
                </a:solidFill>
                <a:effectLst/>
                <a:latin typeface="Noto Sans KR"/>
              </a:rPr>
              <a:t>CVE(Common Vulnerabilities and Exposures) </a:t>
            </a:r>
            <a:r>
              <a:rPr lang="ko-KR" altLang="en-US" sz="2400" dirty="0">
                <a:latin typeface="Noto Sans KR"/>
              </a:rPr>
              <a:t>라는 고유표기로 취약점을 일괄적으로 관리하기 시작했고</a:t>
            </a:r>
            <a:endParaRPr lang="en-US" altLang="ko-KR" sz="2400" dirty="0">
              <a:latin typeface="Noto Sans KR"/>
            </a:endParaRPr>
          </a:p>
          <a:p>
            <a:r>
              <a:rPr lang="ko-KR" altLang="en-US" sz="2400" b="0" i="0" dirty="0">
                <a:effectLst/>
                <a:latin typeface="Noto Sans KR"/>
              </a:rPr>
              <a:t>미국의 비영리 회사인 </a:t>
            </a:r>
            <a:r>
              <a:rPr lang="en" altLang="ko-KR" sz="2400" b="0" i="0" dirty="0">
                <a:effectLst/>
                <a:latin typeface="Noto Sans KR"/>
              </a:rPr>
              <a:t>MITRE</a:t>
            </a:r>
            <a:r>
              <a:rPr lang="ko-KR" altLang="en-US" sz="2400" b="0" i="0" dirty="0" err="1">
                <a:effectLst/>
                <a:latin typeface="Noto Sans KR"/>
              </a:rPr>
              <a:t>社에서</a:t>
            </a:r>
            <a:r>
              <a:rPr lang="ko-KR" altLang="en-US" sz="2400" b="0" i="0" dirty="0">
                <a:effectLst/>
                <a:latin typeface="Noto Sans KR"/>
              </a:rPr>
              <a:t> </a:t>
            </a:r>
            <a:r>
              <a:rPr lang="en-US" altLang="ko-KR" sz="2400" b="0" i="0" dirty="0">
                <a:effectLst/>
                <a:latin typeface="Noto Sans KR"/>
              </a:rPr>
              <a:t>1999</a:t>
            </a:r>
            <a:r>
              <a:rPr lang="ko-KR" altLang="en-US" sz="2400" b="0" i="0" dirty="0">
                <a:effectLst/>
                <a:latin typeface="Noto Sans KR"/>
              </a:rPr>
              <a:t>년에 처음 만들어 운영을 했습니다</a:t>
            </a:r>
            <a:endParaRPr lang="en-US" altLang="ko-KR" sz="2400" b="0" i="0" dirty="0">
              <a:effectLst/>
              <a:latin typeface="Noto Sans KR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0FD55C2-BD26-2569-B97E-8CB67CED5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200" y="4857821"/>
            <a:ext cx="6032500" cy="346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DA77D4-284B-5A71-17D3-AA3149CF9B52}"/>
              </a:ext>
            </a:extLst>
          </p:cNvPr>
          <p:cNvSpPr txBox="1"/>
          <p:nvPr/>
        </p:nvSpPr>
        <p:spPr>
          <a:xfrm>
            <a:off x="2375248" y="532295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A</a:t>
            </a:r>
            <a:endParaRPr kumimoji="1"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D13FB-72A7-2908-6637-DBE4065EA601}"/>
              </a:ext>
            </a:extLst>
          </p:cNvPr>
          <p:cNvSpPr txBox="1"/>
          <p:nvPr/>
        </p:nvSpPr>
        <p:spPr>
          <a:xfrm>
            <a:off x="3743400" y="55076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B</a:t>
            </a:r>
            <a:endParaRPr kumimoji="1"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63284-34FA-C05B-56B7-33967A28E91C}"/>
              </a:ext>
            </a:extLst>
          </p:cNvPr>
          <p:cNvSpPr txBox="1"/>
          <p:nvPr/>
        </p:nvSpPr>
        <p:spPr>
          <a:xfrm>
            <a:off x="5193366" y="55076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C</a:t>
            </a:r>
            <a:endParaRPr kumimoji="1"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D54C02-1940-C0B0-36EF-69B7393C3CF2}"/>
              </a:ext>
            </a:extLst>
          </p:cNvPr>
          <p:cNvSpPr txBox="1"/>
          <p:nvPr/>
        </p:nvSpPr>
        <p:spPr>
          <a:xfrm>
            <a:off x="6648373" y="505255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D</a:t>
            </a:r>
            <a:endParaRPr kumimoji="1" lang="ko-KR" altLang="en-US" dirty="0"/>
          </a:p>
        </p:txBody>
      </p:sp>
      <p:sp>
        <p:nvSpPr>
          <p:cNvPr id="13" name="오른쪽 화살표[R] 12">
            <a:extLst>
              <a:ext uri="{FF2B5EF4-FFF2-40B4-BE49-F238E27FC236}">
                <a16:creationId xmlns:a16="http://schemas.microsoft.com/office/drawing/2014/main" id="{5440E935-241C-E918-DE50-0F975F4015A1}"/>
              </a:ext>
            </a:extLst>
          </p:cNvPr>
          <p:cNvSpPr/>
          <p:nvPr/>
        </p:nvSpPr>
        <p:spPr>
          <a:xfrm>
            <a:off x="8423920" y="5692283"/>
            <a:ext cx="2232248" cy="1323425"/>
          </a:xfrm>
          <a:prstGeom prst="rightArrow">
            <a:avLst/>
          </a:prstGeom>
          <a:solidFill>
            <a:srgbClr val="64E6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rgbClr val="64E688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838F2E0-D406-D819-E65F-2BAA885AF951}"/>
              </a:ext>
            </a:extLst>
          </p:cNvPr>
          <p:cNvSpPr/>
          <p:nvPr/>
        </p:nvSpPr>
        <p:spPr>
          <a:xfrm>
            <a:off x="10944200" y="5322951"/>
            <a:ext cx="2312815" cy="24128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840FCD-74CC-C071-7587-9B366F0A66DE}"/>
              </a:ext>
            </a:extLst>
          </p:cNvPr>
          <p:cNvSpPr txBox="1"/>
          <p:nvPr/>
        </p:nvSpPr>
        <p:spPr>
          <a:xfrm>
            <a:off x="11571347" y="569228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A</a:t>
            </a:r>
            <a:endParaRPr kumimoji="1"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79D6D1-8486-1D43-9135-4C03FFCB69DF}"/>
              </a:ext>
            </a:extLst>
          </p:cNvPr>
          <p:cNvSpPr txBox="1"/>
          <p:nvPr/>
        </p:nvSpPr>
        <p:spPr>
          <a:xfrm>
            <a:off x="11087894" y="61452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B</a:t>
            </a:r>
            <a:endParaRPr kumimoji="1"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22C09D-03D8-52CE-E486-7DC6B0C42893}"/>
              </a:ext>
            </a:extLst>
          </p:cNvPr>
          <p:cNvSpPr txBox="1"/>
          <p:nvPr/>
        </p:nvSpPr>
        <p:spPr>
          <a:xfrm>
            <a:off x="12095481" y="63029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C</a:t>
            </a:r>
            <a:endParaRPr kumimoji="1"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1903E7-AA02-3192-03CC-C529BF1BDCE8}"/>
              </a:ext>
            </a:extLst>
          </p:cNvPr>
          <p:cNvSpPr txBox="1"/>
          <p:nvPr/>
        </p:nvSpPr>
        <p:spPr>
          <a:xfrm>
            <a:off x="11543045" y="67645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D</a:t>
            </a:r>
            <a:endParaRPr kumimoji="1"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96D3FA-A1F7-2886-D1E8-BE6E2F34CEC6}"/>
              </a:ext>
            </a:extLst>
          </p:cNvPr>
          <p:cNvSpPr txBox="1"/>
          <p:nvPr/>
        </p:nvSpPr>
        <p:spPr>
          <a:xfrm>
            <a:off x="11821038" y="7864910"/>
            <a:ext cx="160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CVE</a:t>
            </a:r>
            <a:endParaRPr kumimoji="1"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A857EF22-85F5-E089-C319-E50DD4E04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747" y="4721818"/>
            <a:ext cx="2694057" cy="38459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2D89D3F-BD6C-468E-EC54-E99DDE75A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7291" y="4854933"/>
            <a:ext cx="324036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4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4188" y="794979"/>
            <a:ext cx="16419623" cy="8697043"/>
            <a:chOff x="0" y="0"/>
            <a:chExt cx="63915348" cy="338542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15348" cy="33854281"/>
            </a:xfrm>
            <a:custGeom>
              <a:avLst/>
              <a:gdLst/>
              <a:ahLst/>
              <a:cxnLst/>
              <a:rect l="l" t="t" r="r" b="b"/>
              <a:pathLst>
                <a:path w="63915348" h="33854281">
                  <a:moveTo>
                    <a:pt x="63790891" y="59690"/>
                  </a:moveTo>
                  <a:cubicBezTo>
                    <a:pt x="63826448" y="59690"/>
                    <a:pt x="63855656" y="88900"/>
                    <a:pt x="63855656" y="124460"/>
                  </a:cubicBezTo>
                  <a:lnTo>
                    <a:pt x="63855656" y="33729820"/>
                  </a:lnTo>
                  <a:cubicBezTo>
                    <a:pt x="63855656" y="33765381"/>
                    <a:pt x="63826448" y="33794591"/>
                    <a:pt x="63790891" y="33794591"/>
                  </a:cubicBezTo>
                  <a:lnTo>
                    <a:pt x="124460" y="33794591"/>
                  </a:lnTo>
                  <a:cubicBezTo>
                    <a:pt x="88900" y="33794591"/>
                    <a:pt x="59690" y="33765381"/>
                    <a:pt x="59690" y="337298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790891" y="59690"/>
                  </a:lnTo>
                  <a:moveTo>
                    <a:pt x="637908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729820"/>
                  </a:lnTo>
                  <a:cubicBezTo>
                    <a:pt x="0" y="33798399"/>
                    <a:pt x="55880" y="33854281"/>
                    <a:pt x="124460" y="33854281"/>
                  </a:cubicBezTo>
                  <a:lnTo>
                    <a:pt x="63790891" y="33854281"/>
                  </a:lnTo>
                  <a:cubicBezTo>
                    <a:pt x="63859470" y="33854281"/>
                    <a:pt x="63915348" y="33798399"/>
                    <a:pt x="63915348" y="33729820"/>
                  </a:cubicBezTo>
                  <a:lnTo>
                    <a:pt x="63915348" y="124460"/>
                  </a:lnTo>
                  <a:cubicBezTo>
                    <a:pt x="63915348" y="55880"/>
                    <a:pt x="63859470" y="0"/>
                    <a:pt x="63790891" y="0"/>
                  </a:cubicBezTo>
                </a:path>
              </a:pathLst>
            </a:custGeom>
            <a:solidFill>
              <a:srgbClr val="64E68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2288" y="205914"/>
            <a:ext cx="12284727" cy="2447845"/>
            <a:chOff x="-691292" y="-1543768"/>
            <a:chExt cx="16379636" cy="3263793"/>
          </a:xfrm>
        </p:grpSpPr>
        <p:sp>
          <p:nvSpPr>
            <p:cNvPr id="8" name="TextBox 8"/>
            <p:cNvSpPr txBox="1"/>
            <p:nvPr/>
          </p:nvSpPr>
          <p:spPr>
            <a:xfrm>
              <a:off x="-158876" y="61280"/>
              <a:ext cx="15847220" cy="1658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87"/>
                </a:lnSpc>
              </a:pPr>
              <a:r>
                <a:rPr lang="en-US" altLang="ko-KR" sz="6000" dirty="0">
                  <a:ea typeface="Gothic A1 Ultra-Bold"/>
                </a:rPr>
                <a:t>NVD</a:t>
              </a:r>
              <a:r>
                <a:rPr lang="ko-KR" altLang="en-US" sz="6000" dirty="0">
                  <a:ea typeface="Gothic A1 Ultra-Bold"/>
                </a:rPr>
                <a:t>는 왜 생겼을까</a:t>
              </a:r>
              <a:r>
                <a:rPr lang="en-US" altLang="ko-KR" sz="6000" dirty="0">
                  <a:ea typeface="Gothic A1 Ultra-Bold"/>
                </a:rPr>
                <a:t>?</a:t>
              </a:r>
              <a:endParaRPr lang="en-US" sz="6000" dirty="0">
                <a:ea typeface="Gothic A1 Ultra-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91292" y="-1543768"/>
              <a:ext cx="12074364" cy="5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228" dirty="0">
                  <a:ea typeface="Arita Dotum Medium"/>
                </a:rPr>
                <a:t>FOSSLIGHT</a:t>
              </a:r>
              <a:r>
                <a:rPr lang="en-US" altLang="ko-KR" sz="2400" b="1" spc="228" dirty="0">
                  <a:ea typeface="Arita Dotum Medium"/>
                </a:rPr>
                <a:t> </a:t>
              </a:r>
              <a:r>
                <a:rPr lang="en-US" sz="2400" b="1" spc="228" dirty="0">
                  <a:ea typeface="Arita Dotum Medium"/>
                </a:rPr>
                <a:t>COMMUNITY DAY</a:t>
              </a:r>
              <a:r>
                <a:rPr lang="en-US" sz="2400" spc="228" dirty="0">
                  <a:ea typeface="Arita Dotum Medium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8C4965B-4B41-DD84-9AA5-960E649FDB5C}"/>
              </a:ext>
            </a:extLst>
          </p:cNvPr>
          <p:cNvSpPr txBox="1"/>
          <p:nvPr/>
        </p:nvSpPr>
        <p:spPr>
          <a:xfrm>
            <a:off x="1360714" y="3419735"/>
            <a:ext cx="12736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0" i="0" dirty="0">
                <a:effectLst/>
                <a:latin typeface="Noto Sans KR"/>
              </a:rPr>
              <a:t>이후 미국 국립표준기술연구소</a:t>
            </a:r>
            <a:r>
              <a:rPr lang="en-US" altLang="ko-KR" sz="2400" b="0" i="0" dirty="0">
                <a:effectLst/>
                <a:latin typeface="Noto Sans KR"/>
              </a:rPr>
              <a:t>(</a:t>
            </a:r>
            <a:r>
              <a:rPr lang="en" altLang="ko-KR" sz="2400" b="0" i="0" dirty="0">
                <a:effectLst/>
                <a:latin typeface="Noto Sans KR"/>
              </a:rPr>
              <a:t>NIST)</a:t>
            </a:r>
            <a:r>
              <a:rPr lang="ko-KR" altLang="en-US" sz="2400" b="0" i="0" dirty="0">
                <a:effectLst/>
                <a:latin typeface="Noto Sans KR"/>
              </a:rPr>
              <a:t>가 </a:t>
            </a:r>
            <a:r>
              <a:rPr lang="en" altLang="ko-KR" sz="2400" b="0" i="0" dirty="0">
                <a:solidFill>
                  <a:srgbClr val="64E688"/>
                </a:solidFill>
                <a:effectLst/>
                <a:latin typeface="Noto Sans KR"/>
              </a:rPr>
              <a:t>NVD(</a:t>
            </a:r>
            <a:r>
              <a:rPr lang="en" altLang="ko-KR" sz="2400" b="0" i="0" dirty="0">
                <a:solidFill>
                  <a:srgbClr val="64E688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National Vulnerability Database</a:t>
            </a:r>
            <a:r>
              <a:rPr lang="en-US" altLang="ko-KR" sz="2400" b="0" i="0" dirty="0">
                <a:solidFill>
                  <a:srgbClr val="64E688"/>
                </a:solidFill>
                <a:effectLst/>
                <a:latin typeface="Noto Sans KR"/>
              </a:rPr>
              <a:t>)</a:t>
            </a:r>
            <a:r>
              <a:rPr lang="ko-KR" altLang="en-US" sz="2400" b="0" i="0" dirty="0" err="1">
                <a:effectLst/>
                <a:latin typeface="Noto Sans KR"/>
              </a:rPr>
              <a:t>를</a:t>
            </a:r>
            <a:r>
              <a:rPr lang="ko-KR" altLang="en-US" sz="2400" b="0" i="0" dirty="0">
                <a:effectLst/>
                <a:latin typeface="Noto Sans KR"/>
              </a:rPr>
              <a:t> 만들어 </a:t>
            </a:r>
            <a:r>
              <a:rPr lang="en-US" altLang="ko-KR" sz="2400" b="0" i="0" dirty="0">
                <a:effectLst/>
                <a:latin typeface="Noto Sans KR"/>
              </a:rPr>
              <a:t>CVE</a:t>
            </a:r>
            <a:r>
              <a:rPr lang="ko-KR" altLang="en-US" sz="2400" b="0" i="0" dirty="0">
                <a:effectLst/>
                <a:latin typeface="Noto Sans KR"/>
              </a:rPr>
              <a:t>와 협력체계를 구축하고 체계화하기 시작했습니다</a:t>
            </a:r>
            <a:r>
              <a:rPr lang="en-US" altLang="ko-KR" sz="2400" b="0" i="0" dirty="0">
                <a:effectLst/>
                <a:latin typeface="Noto Sans KR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63284-34FA-C05B-56B7-33967A28E91C}"/>
              </a:ext>
            </a:extLst>
          </p:cNvPr>
          <p:cNvSpPr txBox="1"/>
          <p:nvPr/>
        </p:nvSpPr>
        <p:spPr>
          <a:xfrm>
            <a:off x="5193366" y="55076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C</a:t>
            </a:r>
            <a:endParaRPr kumimoji="1"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D54C02-1940-C0B0-36EF-69B7393C3CF2}"/>
              </a:ext>
            </a:extLst>
          </p:cNvPr>
          <p:cNvSpPr txBox="1"/>
          <p:nvPr/>
        </p:nvSpPr>
        <p:spPr>
          <a:xfrm>
            <a:off x="6648373" y="505255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취약점</a:t>
            </a:r>
            <a:r>
              <a:rPr kumimoji="1" lang="en-US" altLang="ko-KR" dirty="0"/>
              <a:t>D</a:t>
            </a:r>
            <a:endParaRPr kumimoji="1"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9DDD8BD-FE5D-2475-E3C6-37218AA7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428" y="4431544"/>
            <a:ext cx="7683500" cy="456081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94D72EC-43F7-BFC3-B0E7-720E11DC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426" y="4468527"/>
            <a:ext cx="2223694" cy="141713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E566194-1544-1107-1CE8-3863B115A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425" y="4431544"/>
            <a:ext cx="2545838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45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5531</TotalTime>
  <Words>687</Words>
  <Application>Microsoft Macintosh PowerPoint</Application>
  <PresentationFormat>사용자 지정</PresentationFormat>
  <Paragraphs>121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3" baseType="lpstr">
      <vt:lpstr>FC Script</vt:lpstr>
      <vt:lpstr>Arial</vt:lpstr>
      <vt:lpstr>Noto Sans KR</vt:lpstr>
      <vt:lpstr>-webkit-standard</vt:lpstr>
      <vt:lpstr>Source Sans Pro</vt:lpstr>
      <vt:lpstr>Verdana</vt:lpstr>
      <vt:lpstr>var(--font-family-heading)</vt:lpstr>
      <vt:lpstr>맑은 고딕</vt:lpstr>
      <vt:lpstr>Inter</vt:lpstr>
      <vt:lpstr>Gothic A1</vt:lpstr>
      <vt:lpstr>Apple SD Gothic Neo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김명현</dc:creator>
  <cp:lastModifiedBy>김명현</cp:lastModifiedBy>
  <cp:revision>113</cp:revision>
  <dcterms:created xsi:type="dcterms:W3CDTF">2023-08-23T08:08:59Z</dcterms:created>
  <dcterms:modified xsi:type="dcterms:W3CDTF">2023-08-31T07:24:44Z</dcterms:modified>
  <dc:identifier>DAFsVgOxrIA</dc:identifier>
</cp:coreProperties>
</file>